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8"/>
  </p:handoutMasterIdLst>
  <p:sldIdLst>
    <p:sldId id="317" r:id="rId3"/>
    <p:sldId id="478" r:id="rId5"/>
    <p:sldId id="474" r:id="rId6"/>
    <p:sldId id="547" r:id="rId7"/>
    <p:sldId id="546" r:id="rId8"/>
    <p:sldId id="475" r:id="rId9"/>
    <p:sldId id="438" r:id="rId10"/>
    <p:sldId id="437" r:id="rId11"/>
    <p:sldId id="425" r:id="rId12"/>
    <p:sldId id="432" r:id="rId13"/>
    <p:sldId id="426" r:id="rId14"/>
    <p:sldId id="433" r:id="rId15"/>
    <p:sldId id="435" r:id="rId16"/>
    <p:sldId id="434" r:id="rId17"/>
    <p:sldId id="436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39" r:id="rId29"/>
    <p:sldId id="667" r:id="rId30"/>
    <p:sldId id="668" r:id="rId31"/>
    <p:sldId id="669" r:id="rId32"/>
    <p:sldId id="670" r:id="rId33"/>
    <p:sldId id="672" r:id="rId34"/>
    <p:sldId id="476" r:id="rId35"/>
    <p:sldId id="429" r:id="rId36"/>
    <p:sldId id="734" r:id="rId37"/>
    <p:sldId id="544" r:id="rId38"/>
    <p:sldId id="545" r:id="rId39"/>
    <p:sldId id="607" r:id="rId40"/>
    <p:sldId id="608" r:id="rId41"/>
    <p:sldId id="609" r:id="rId42"/>
    <p:sldId id="610" r:id="rId43"/>
    <p:sldId id="611" r:id="rId44"/>
    <p:sldId id="612" r:id="rId45"/>
    <p:sldId id="613" r:id="rId46"/>
    <p:sldId id="614" r:id="rId47"/>
    <p:sldId id="615" r:id="rId48"/>
    <p:sldId id="616" r:id="rId49"/>
    <p:sldId id="617" r:id="rId50"/>
    <p:sldId id="618" r:id="rId51"/>
    <p:sldId id="791" r:id="rId52"/>
    <p:sldId id="792" r:id="rId53"/>
    <p:sldId id="793" r:id="rId54"/>
    <p:sldId id="794" r:id="rId55"/>
    <p:sldId id="795" r:id="rId56"/>
    <p:sldId id="796" r:id="rId57"/>
    <p:sldId id="797" r:id="rId58"/>
    <p:sldId id="799" r:id="rId59"/>
    <p:sldId id="800" r:id="rId60"/>
    <p:sldId id="801" r:id="rId61"/>
    <p:sldId id="464" r:id="rId62"/>
    <p:sldId id="465" r:id="rId63"/>
    <p:sldId id="466" r:id="rId64"/>
    <p:sldId id="555" r:id="rId65"/>
    <p:sldId id="556" r:id="rId66"/>
    <p:sldId id="554" r:id="rId67"/>
    <p:sldId id="620" r:id="rId68"/>
    <p:sldId id="621" r:id="rId69"/>
    <p:sldId id="622" r:id="rId70"/>
    <p:sldId id="624" r:id="rId71"/>
    <p:sldId id="625" r:id="rId72"/>
    <p:sldId id="623" r:id="rId73"/>
    <p:sldId id="627" r:id="rId74"/>
    <p:sldId id="626" r:id="rId75"/>
    <p:sldId id="628" r:id="rId76"/>
    <p:sldId id="629" r:id="rId77"/>
    <p:sldId id="750" r:id="rId78"/>
    <p:sldId id="751" r:id="rId79"/>
    <p:sldId id="752" r:id="rId80"/>
    <p:sldId id="753" r:id="rId81"/>
    <p:sldId id="754" r:id="rId82"/>
    <p:sldId id="755" r:id="rId83"/>
    <p:sldId id="756" r:id="rId84"/>
    <p:sldId id="757" r:id="rId85"/>
    <p:sldId id="758" r:id="rId86"/>
    <p:sldId id="477" r:id="rId87"/>
  </p:sldIdLst>
  <p:sldSz cx="9144000" cy="5143500" type="screen16x9"/>
  <p:notesSz cx="6858000" cy="9144000"/>
  <p:custDataLst>
    <p:tags r:id="rId93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F5"/>
    <a:srgbClr val="0087EB"/>
    <a:srgbClr val="007AD6"/>
    <a:srgbClr val="3BABFF"/>
    <a:srgbClr val="3992DB"/>
    <a:srgbClr val="005DA2"/>
    <a:srgbClr val="F796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/>
    <p:restoredTop sz="95867"/>
  </p:normalViewPr>
  <p:slideViewPr>
    <p:cSldViewPr showGuides="1">
      <p:cViewPr varScale="1">
        <p:scale>
          <a:sx n="204" d="100"/>
          <a:sy n="204" d="100"/>
        </p:scale>
        <p:origin x="1008" y="120"/>
      </p:cViewPr>
      <p:guideLst>
        <p:guide orient="horz" pos="16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10.xml"/><Relationship Id="rId92" Type="http://schemas.openxmlformats.org/officeDocument/2006/relationships/commentAuthors" Target="commentAuthors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353A075-29DF-4CAE-8BA7-CDA0ED456C88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2B73EA-EE91-4E33-A9C1-8BF5DD7139A2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819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8AB25C4-7A3C-4F24-99B6-DF42188ECE8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102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232A728-0367-4DF3-9798-876A082795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122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64A454D-FBFB-4540-9EF8-60539EED8E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1434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000C5F6-75E4-48A5-978F-E0B56379B4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1638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5EC2E0F-E1D2-4EAF-8881-05857E3080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1843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A3915A9-81A7-43A7-96D4-16F8D74A11E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204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1E2D988-E58D-43F6-B15B-AAB519C6F9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53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2253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7CE746F-F1C1-4E35-8EAD-D28D9A24C4C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457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2458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B8061E-4778-4C94-8976-28E292BA97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2662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5B881A8-33F0-46E6-93A1-E1CC27BC94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en-US" altLang="zh-CN" dirty="0"/>
          </a:p>
        </p:txBody>
      </p:sp>
      <p:sp>
        <p:nvSpPr>
          <p:cNvPr id="15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2867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318F6DA-5E6E-4D13-B0CE-ADF2ADD77A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en-US" altLang="zh-CN" dirty="0"/>
          </a:p>
        </p:txBody>
      </p:sp>
      <p:sp>
        <p:nvSpPr>
          <p:cNvPr id="17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459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en-US" altLang="zh-CN" dirty="0"/>
          </a:p>
        </p:txBody>
      </p:sp>
      <p:sp>
        <p:nvSpPr>
          <p:cNvPr id="19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en-US" altLang="zh-CN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en-US" altLang="zh-CN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en-US" altLang="zh-CN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  <p:sp>
        <p:nvSpPr>
          <p:cNvPr id="61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4BA08AB-D5E5-48ED-ABAA-E45C1DDE0B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>
          <a:xfrm>
            <a:off x="323850" y="293688"/>
            <a:ext cx="390525" cy="204787"/>
            <a:chOff x="0" y="0"/>
            <a:chExt cx="1041399" cy="549275"/>
          </a:xfrm>
        </p:grpSpPr>
        <p:sp>
          <p:nvSpPr>
            <p:cNvPr id="2055" name="Freeform 16"/>
            <p:cNvSpPr/>
            <p:nvPr/>
          </p:nvSpPr>
          <p:spPr>
            <a:xfrm>
              <a:off x="0" y="0"/>
              <a:ext cx="361950" cy="549275"/>
            </a:xfrm>
            <a:custGeom>
              <a:avLst/>
              <a:gdLst/>
              <a:ahLst/>
              <a:cxnLst>
                <a:cxn ang="0">
                  <a:pos x="3620" y="83114"/>
                </a:cxn>
                <a:cxn ang="0">
                  <a:pos x="86868" y="0"/>
                </a:cxn>
                <a:cxn ang="0">
                  <a:pos x="361950" y="274638"/>
                </a:cxn>
                <a:cxn ang="0">
                  <a:pos x="86868" y="549275"/>
                </a:cxn>
                <a:cxn ang="0">
                  <a:pos x="0" y="462547"/>
                </a:cxn>
                <a:cxn ang="0">
                  <a:pos x="191834" y="271024"/>
                </a:cxn>
                <a:cxn ang="0">
                  <a:pos x="3620" y="83114"/>
                </a:cxn>
              </a:cxnLst>
              <a:rect l="0" t="0" r="0" b="0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" name="Freeform 17"/>
            <p:cNvSpPr/>
            <p:nvPr/>
          </p:nvSpPr>
          <p:spPr>
            <a:xfrm>
              <a:off x="338137" y="0"/>
              <a:ext cx="360362" cy="549275"/>
            </a:xfrm>
            <a:custGeom>
              <a:avLst/>
              <a:gdLst/>
              <a:ahLst/>
              <a:cxnLst>
                <a:cxn ang="0">
                  <a:pos x="3613" y="83114"/>
                </a:cxn>
                <a:cxn ang="0">
                  <a:pos x="86704" y="0"/>
                </a:cxn>
                <a:cxn ang="0">
                  <a:pos x="360362" y="274638"/>
                </a:cxn>
                <a:cxn ang="0">
                  <a:pos x="86704" y="549275"/>
                </a:cxn>
                <a:cxn ang="0">
                  <a:pos x="0" y="462547"/>
                </a:cxn>
                <a:cxn ang="0">
                  <a:pos x="191471" y="271024"/>
                </a:cxn>
                <a:cxn ang="0">
                  <a:pos x="3613" y="83114"/>
                </a:cxn>
              </a:cxnLst>
              <a:rect l="0" t="0" r="0" b="0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" name="Freeform 18"/>
            <p:cNvSpPr/>
            <p:nvPr/>
          </p:nvSpPr>
          <p:spPr>
            <a:xfrm>
              <a:off x="681037" y="0"/>
              <a:ext cx="360362" cy="549275"/>
            </a:xfrm>
            <a:custGeom>
              <a:avLst/>
              <a:gdLst/>
              <a:ahLst/>
              <a:cxnLst>
                <a:cxn ang="0">
                  <a:pos x="3613" y="83114"/>
                </a:cxn>
                <a:cxn ang="0">
                  <a:pos x="85800" y="0"/>
                </a:cxn>
                <a:cxn ang="0">
                  <a:pos x="360362" y="274638"/>
                </a:cxn>
                <a:cxn ang="0">
                  <a:pos x="85800" y="549275"/>
                </a:cxn>
                <a:cxn ang="0">
                  <a:pos x="0" y="462547"/>
                </a:cxn>
                <a:cxn ang="0">
                  <a:pos x="191471" y="271024"/>
                </a:cxn>
                <a:cxn ang="0">
                  <a:pos x="3613" y="83114"/>
                </a:cxn>
              </a:cxnLst>
              <a:rect l="0" t="0" r="0" b="0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2" name="TextBox 15"/>
          <p:cNvSpPr txBox="1"/>
          <p:nvPr userDrawn="1"/>
        </p:nvSpPr>
        <p:spPr>
          <a:xfrm>
            <a:off x="8101013" y="241300"/>
            <a:ext cx="6715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fld id="{9A0DB2DC-4C9A-4742-B13C-FB6460FD3503}" type="slidenum">
              <a:rPr lang="zh-CN" altLang="en-US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755650" y="625475"/>
            <a:ext cx="7848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jpe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317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" name="Rectangle 3"/>
          <p:cNvSpPr txBox="1"/>
          <p:nvPr/>
        </p:nvSpPr>
        <p:spPr>
          <a:xfrm>
            <a:off x="1619250" y="1928813"/>
            <a:ext cx="5141913" cy="5016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algn="r" eaLnBrk="1" hangingPunct="1"/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24" name="直接连接符 5"/>
          <p:cNvCxnSpPr/>
          <p:nvPr/>
        </p:nvCxnSpPr>
        <p:spPr>
          <a:xfrm flipH="1">
            <a:off x="3924300" y="2486025"/>
            <a:ext cx="4618038" cy="0"/>
          </a:xfrm>
          <a:prstGeom prst="line">
            <a:avLst/>
          </a:prstGeom>
          <a:ln w="127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5" name="文本框 1"/>
          <p:cNvSpPr txBox="1"/>
          <p:nvPr/>
        </p:nvSpPr>
        <p:spPr>
          <a:xfrm>
            <a:off x="1042988" y="1125538"/>
            <a:ext cx="70580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家教管理项目答辩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文本框 3"/>
          <p:cNvSpPr txBox="1"/>
          <p:nvPr/>
        </p:nvSpPr>
        <p:spPr>
          <a:xfrm>
            <a:off x="1116013" y="1851025"/>
            <a:ext cx="2995612" cy="954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组长：林正阳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组员：武敬信，于瑞东，安竟豪，刘灿，宦然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 txBox="1"/>
          <p:nvPr/>
        </p:nvSpPr>
        <p:spPr>
          <a:xfrm>
            <a:off x="827088" y="200025"/>
            <a:ext cx="4075112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GB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7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916614" y="843606"/>
            <a:ext cx="7310772" cy="382760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GB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年级分类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5" name="图片 2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b="4615"/>
          <a:stretch>
            <a:fillRect/>
          </a:stretch>
        </p:blipFill>
        <p:spPr>
          <a:xfrm>
            <a:off x="1043706" y="1059624"/>
            <a:ext cx="6860202" cy="328557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关键词搜索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3" name="图片 2"/>
          <p:cNvPicPr/>
          <p:nvPr/>
        </p:nvPicPr>
        <p:blipFill>
          <a:blip r:embed="rId1"/>
          <a:srcRect t="3444"/>
          <a:stretch>
            <a:fillRect/>
          </a:stretch>
        </p:blipFill>
        <p:spPr>
          <a:xfrm>
            <a:off x="250825" y="914400"/>
            <a:ext cx="8504238" cy="4024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热门标签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72" y="1203636"/>
            <a:ext cx="5699996" cy="329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家教入驻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784" y="843606"/>
            <a:ext cx="4701117" cy="3795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消息通知功能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197" y="1059624"/>
            <a:ext cx="7232332" cy="3327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15" y="987618"/>
            <a:ext cx="6336769" cy="365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账号安全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1977" y="1059624"/>
            <a:ext cx="5900046" cy="3579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671" y="1059624"/>
            <a:ext cx="5256658" cy="3507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推送设置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219" y="1131630"/>
            <a:ext cx="5759561" cy="3372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452438" y="655638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2438" y="4602163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114800" y="1003300"/>
            <a:ext cx="1211263" cy="714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eaLnBrk="1" fontAlgn="auto" hangingPunct="1">
              <a:buClrTx/>
              <a:buSzTx/>
              <a:buFontTx/>
              <a:buNone/>
              <a:defRPr/>
            </a:pPr>
            <a:r>
              <a:rPr kumimoji="0" lang="zh-CN" altLang="en-US" sz="4050" kern="1200" cap="none" spc="0" normalizeH="0" baseline="0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4050" kern="1200" cap="none" spc="0" normalizeH="0" baseline="0" noProof="1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406775" y="1706563"/>
            <a:ext cx="259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文本框 6"/>
          <p:cNvSpPr txBox="1"/>
          <p:nvPr/>
        </p:nvSpPr>
        <p:spPr>
          <a:xfrm>
            <a:off x="3441700" y="1716088"/>
            <a:ext cx="2433638" cy="5984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1362075" y="2786063"/>
            <a:ext cx="706438" cy="6159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圆角矩形 19"/>
          <p:cNvSpPr/>
          <p:nvPr>
            <p:custDataLst>
              <p:tags r:id="rId2"/>
            </p:custDataLst>
          </p:nvPr>
        </p:nvSpPr>
        <p:spPr>
          <a:xfrm>
            <a:off x="4349750" y="2797175"/>
            <a:ext cx="706438" cy="6159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7410450" y="2765425"/>
            <a:ext cx="704850" cy="6159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4175125" y="3727450"/>
            <a:ext cx="11017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latin typeface="汉仪中黑S" pitchFamily="18" charset="-122"/>
                <a:ea typeface="汉仪中黑S" pitchFamily="18" charset="-122"/>
                <a:sym typeface="宋体" panose="02010600030101010101" pitchFamily="2" charset="-122"/>
              </a:rPr>
              <a:t>功能介绍</a:t>
            </a:r>
            <a:endParaRPr lang="zh-CN" altLang="en-US" b="1" dirty="0">
              <a:latin typeface="汉仪中黑S" pitchFamily="18" charset="-122"/>
              <a:ea typeface="汉仪中黑S" pitchFamily="18" charset="-122"/>
              <a:sym typeface="宋体" panose="02010600030101010101" pitchFamily="2" charset="-122"/>
            </a:endParaRPr>
          </a:p>
        </p:txBody>
      </p:sp>
      <p:sp>
        <p:nvSpPr>
          <p:cNvPr id="7179" name="文本框 9"/>
          <p:cNvSpPr txBox="1"/>
          <p:nvPr>
            <p:custDataLst>
              <p:tags r:id="rId5"/>
            </p:custDataLst>
          </p:nvPr>
        </p:nvSpPr>
        <p:spPr>
          <a:xfrm>
            <a:off x="1435100" y="2805113"/>
            <a:ext cx="601663" cy="600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300" dirty="0">
                <a:latin typeface="汉仪中黑S" pitchFamily="18" charset="-122"/>
                <a:ea typeface="汉仪中黑S" pitchFamily="18" charset="-122"/>
              </a:rPr>
              <a:t>一</a:t>
            </a:r>
            <a:endParaRPr lang="zh-CN" altLang="en-US" sz="3300" dirty="0">
              <a:latin typeface="汉仪中黑S" pitchFamily="18" charset="-122"/>
              <a:ea typeface="汉仪中黑S" pitchFamily="18" charset="-122"/>
            </a:endParaRPr>
          </a:p>
        </p:txBody>
      </p:sp>
      <p:sp>
        <p:nvSpPr>
          <p:cNvPr id="7180" name="文本框 27"/>
          <p:cNvSpPr txBox="1"/>
          <p:nvPr>
            <p:custDataLst>
              <p:tags r:id="rId6"/>
            </p:custDataLst>
          </p:nvPr>
        </p:nvSpPr>
        <p:spPr>
          <a:xfrm>
            <a:off x="4424363" y="2805113"/>
            <a:ext cx="603250" cy="600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300" dirty="0">
                <a:latin typeface="汉仪中黑S" pitchFamily="18" charset="-122"/>
                <a:ea typeface="汉仪中黑S" pitchFamily="18" charset="-122"/>
              </a:rPr>
              <a:t>二</a:t>
            </a:r>
            <a:endParaRPr lang="zh-CN" altLang="en-US" sz="3300" dirty="0">
              <a:latin typeface="汉仪中黑S" pitchFamily="18" charset="-122"/>
              <a:ea typeface="汉仪中黑S" pitchFamily="18" charset="-122"/>
            </a:endParaRPr>
          </a:p>
        </p:txBody>
      </p:sp>
      <p:sp>
        <p:nvSpPr>
          <p:cNvPr id="7181" name="文本框 28"/>
          <p:cNvSpPr txBox="1"/>
          <p:nvPr>
            <p:custDataLst>
              <p:tags r:id="rId7"/>
            </p:custDataLst>
          </p:nvPr>
        </p:nvSpPr>
        <p:spPr>
          <a:xfrm>
            <a:off x="7485063" y="2786063"/>
            <a:ext cx="601662" cy="5984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300" dirty="0">
                <a:latin typeface="汉仪中黑S" pitchFamily="18" charset="-122"/>
                <a:ea typeface="汉仪中黑S" pitchFamily="18" charset="-122"/>
              </a:rPr>
              <a:t>三</a:t>
            </a:r>
            <a:endParaRPr lang="zh-CN" altLang="en-US" sz="3300" dirty="0">
              <a:latin typeface="汉仪中黑S" pitchFamily="18" charset="-122"/>
              <a:ea typeface="汉仪中黑S" pitchFamily="18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7005638" y="3727450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latin typeface="汉仪中黑S" pitchFamily="18" charset="-122"/>
                <a:ea typeface="汉仪中黑S" pitchFamily="18" charset="-122"/>
                <a:sym typeface="宋体" panose="02010600030101010101" pitchFamily="2" charset="-122"/>
              </a:rPr>
              <a:t>各自工作介绍</a:t>
            </a:r>
            <a:endParaRPr lang="zh-CN" altLang="en-US" b="1" dirty="0">
              <a:latin typeface="汉仪中黑S" pitchFamily="18" charset="-122"/>
              <a:ea typeface="汉仪中黑S" pitchFamily="18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844550" y="3727450"/>
            <a:ext cx="1792288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latin typeface="汉仪中黑S" pitchFamily="18" charset="-122"/>
                <a:ea typeface="汉仪中黑S" pitchFamily="18" charset="-122"/>
                <a:sym typeface="宋体" panose="02010600030101010101" pitchFamily="2" charset="-122"/>
              </a:rPr>
              <a:t>选题背景和意义</a:t>
            </a:r>
            <a:endParaRPr lang="zh-CN" altLang="en-US" b="1" dirty="0">
              <a:latin typeface="汉仪中黑S" pitchFamily="18" charset="-122"/>
              <a:ea typeface="汉仪中黑S" pitchFamily="18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消息管理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079" y="1347648"/>
            <a:ext cx="5873842" cy="324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家教详情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699" name="图片 1"/>
          <p:cNvPicPr/>
          <p:nvPr/>
        </p:nvPicPr>
        <p:blipFill>
          <a:blip r:embed="rId1"/>
          <a:srcRect t="5038"/>
          <a:stretch>
            <a:fillRect/>
          </a:stretch>
        </p:blipFill>
        <p:spPr>
          <a:xfrm>
            <a:off x="323850" y="987425"/>
            <a:ext cx="8439150" cy="4068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下单界面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3" name="图片 1"/>
          <p:cNvPicPr/>
          <p:nvPr/>
        </p:nvPicPr>
        <p:blipFill>
          <a:blip r:embed="rId1"/>
          <a:srcRect t="8482"/>
          <a:stretch>
            <a:fillRect/>
          </a:stretch>
        </p:blipFill>
        <p:spPr>
          <a:xfrm>
            <a:off x="395288" y="1058863"/>
            <a:ext cx="8402637" cy="3884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747" name="图片 1"/>
          <p:cNvPicPr/>
          <p:nvPr/>
        </p:nvPicPr>
        <p:blipFill>
          <a:blip r:embed="rId1"/>
          <a:srcRect t="8487"/>
          <a:stretch>
            <a:fillRect/>
          </a:stretch>
        </p:blipFill>
        <p:spPr>
          <a:xfrm>
            <a:off x="179388" y="1131888"/>
            <a:ext cx="8485187" cy="3881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收藏和加入心愿单功能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771" name="图片 3"/>
          <p:cNvPicPr/>
          <p:nvPr/>
        </p:nvPicPr>
        <p:blipFill>
          <a:blip r:embed="rId1"/>
          <a:srcRect t="8656"/>
          <a:stretch>
            <a:fillRect/>
          </a:stretch>
        </p:blipFill>
        <p:spPr>
          <a:xfrm>
            <a:off x="250825" y="1060450"/>
            <a:ext cx="8383588" cy="3805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评价功能演示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图片 1"/>
          <p:cNvPicPr/>
          <p:nvPr/>
        </p:nvPicPr>
        <p:blipFill>
          <a:blip r:embed="rId1"/>
          <a:srcRect t="5049"/>
          <a:stretch>
            <a:fillRect/>
          </a:stretch>
        </p:blipFill>
        <p:spPr>
          <a:xfrm>
            <a:off x="323850" y="914400"/>
            <a:ext cx="8415338" cy="4060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后台管理（管理员登录）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56" y="1040240"/>
            <a:ext cx="6746887" cy="3574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家教管理功能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04" y="915612"/>
            <a:ext cx="6609392" cy="3503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标签管理功能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42" y="1059624"/>
            <a:ext cx="6832116" cy="3624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评论管理功能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1043940" y="771525"/>
            <a:ext cx="6920865" cy="4053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452438" y="655638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2438" y="4602163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六边形 1"/>
          <p:cNvSpPr/>
          <p:nvPr/>
        </p:nvSpPr>
        <p:spPr>
          <a:xfrm rot="5400000">
            <a:off x="2489994" y="2199481"/>
            <a:ext cx="1417638" cy="1222375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六边形 21"/>
          <p:cNvSpPr/>
          <p:nvPr/>
        </p:nvSpPr>
        <p:spPr>
          <a:xfrm rot="5400000">
            <a:off x="1684338" y="2271713"/>
            <a:ext cx="923925" cy="796925"/>
          </a:xfrm>
          <a:prstGeom prst="hexago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六边形 25"/>
          <p:cNvSpPr/>
          <p:nvPr/>
        </p:nvSpPr>
        <p:spPr>
          <a:xfrm rot="5400000">
            <a:off x="2266950" y="1781175"/>
            <a:ext cx="623888" cy="538163"/>
          </a:xfrm>
          <a:prstGeom prst="hexago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99" name="文本框 3"/>
          <p:cNvSpPr txBox="1"/>
          <p:nvPr/>
        </p:nvSpPr>
        <p:spPr>
          <a:xfrm>
            <a:off x="2754313" y="2430463"/>
            <a:ext cx="854075" cy="782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089400" y="2544763"/>
            <a:ext cx="2849563" cy="5540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000" dirty="0">
                <a:latin typeface="汉仪中黑S" pitchFamily="18" charset="-122"/>
                <a:ea typeface="汉仪中黑S" pitchFamily="18" charset="-122"/>
              </a:rPr>
              <a:t>选题背景和意义</a:t>
            </a:r>
            <a:endParaRPr lang="zh-CN" altLang="en-US" sz="3000" dirty="0">
              <a:latin typeface="汉仪中黑S" pitchFamily="18" charset="-122"/>
              <a:ea typeface="汉仪中黑S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828040" y="771525"/>
            <a:ext cx="7208520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通知公告功能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49" y="1265314"/>
            <a:ext cx="7557001" cy="2890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452438" y="655638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2438" y="4602163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六边形 1"/>
          <p:cNvSpPr/>
          <p:nvPr/>
        </p:nvSpPr>
        <p:spPr>
          <a:xfrm rot="5400000">
            <a:off x="2489994" y="2199481"/>
            <a:ext cx="1417638" cy="1222375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六边形 21"/>
          <p:cNvSpPr/>
          <p:nvPr/>
        </p:nvSpPr>
        <p:spPr>
          <a:xfrm rot="5400000">
            <a:off x="1684338" y="2271713"/>
            <a:ext cx="923925" cy="796925"/>
          </a:xfrm>
          <a:prstGeom prst="hexago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六边形 25"/>
          <p:cNvSpPr/>
          <p:nvPr/>
        </p:nvSpPr>
        <p:spPr>
          <a:xfrm rot="5400000">
            <a:off x="2266950" y="1781175"/>
            <a:ext cx="623888" cy="538163"/>
          </a:xfrm>
          <a:prstGeom prst="hexago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015" name="文本框 3"/>
          <p:cNvSpPr txBox="1"/>
          <p:nvPr/>
        </p:nvSpPr>
        <p:spPr>
          <a:xfrm>
            <a:off x="2754313" y="2430463"/>
            <a:ext cx="854075" cy="782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089400" y="2544763"/>
            <a:ext cx="2468563" cy="5540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000" dirty="0">
                <a:latin typeface="汉仪中黑S" pitchFamily="18" charset="-122"/>
                <a:ea typeface="汉仪中黑S" pitchFamily="18" charset="-122"/>
              </a:rPr>
              <a:t>各自工作介绍</a:t>
            </a:r>
            <a:endParaRPr lang="zh-CN" altLang="en-US" sz="3000" dirty="0">
              <a:latin typeface="汉仪中黑S" pitchFamily="18" charset="-122"/>
              <a:ea typeface="汉仪中黑S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en-GB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5" name="文本框 1"/>
          <p:cNvSpPr txBox="1"/>
          <p:nvPr/>
        </p:nvSpPr>
        <p:spPr>
          <a:xfrm>
            <a:off x="490538" y="860425"/>
            <a:ext cx="8056562" cy="400685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lstStyle/>
          <a:p>
            <a:pPr eaLnBrk="1" hangingPunct="1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林正阳：类图文档、评论模块、标签模块、答辩文档、答辩ppt、组织管理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武敬信：需求分析报告、主页面、搜索界面、详细界面、用户中心管理界面、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     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答辩材料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于瑞东：家教管理模块、通知管理模块、开发文档编写、数据库关系图提供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安竟豪：登录注册模块，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后台管理模块，数据库设计文档编写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使用redis数据库实现验证码发送验证登录模块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刘灿：答辩文档及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ppt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整合，用户管理模块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宦然：答辩文档及ppt整合、分类管理模块</a:t>
            </a:r>
            <a:endParaRPr lang="zh-CN" altLang="en-US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03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5463" y="2571750"/>
            <a:ext cx="1836737" cy="2417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林正阳工作介绍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评论管理模块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4011930"/>
            <a:ext cx="3066415" cy="843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4015740"/>
            <a:ext cx="3317875" cy="839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771525"/>
            <a:ext cx="7443470" cy="15944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85" y="2355850"/>
            <a:ext cx="4316730" cy="1557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4630" y="2499360"/>
            <a:ext cx="3048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只要写好评论，点击发送按钮，就会调用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sendComment()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方法，其中有封装好的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函数，通过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请求向后台的控制器方法发送数据，完成数据库的修改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林正阳工作介绍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标签管理模块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842963"/>
            <a:ext cx="8458200" cy="2300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4223385"/>
            <a:ext cx="3047365" cy="835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3004185"/>
            <a:ext cx="3001010" cy="1219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27855" y="3291840"/>
            <a:ext cx="37922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主要包括新增标签、对标签信息进行编辑、删除、批量删除功能。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左边这段代码就是新增标签时所调用的封装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函数，向后台控制层发送数据。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林正阳工作介绍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订单管理模块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17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844550"/>
            <a:ext cx="8250238" cy="1762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06675"/>
            <a:ext cx="2287905" cy="237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75" y="2606675"/>
            <a:ext cx="3035300" cy="24904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04305" y="2902585"/>
            <a:ext cx="2515870" cy="176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包括用户的支付界面、点击确认支付之后，就会在后台生成订单信息。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左边是支付界面的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pay.vue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文件的部分代码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文本框 2"/>
          <p:cNvSpPr txBox="1">
            <a:spLocks noChangeArrowheads="1"/>
          </p:cNvSpPr>
          <p:nvPr/>
        </p:nvSpPr>
        <p:spPr bwMode="auto">
          <a:xfrm>
            <a:off x="684213" y="842963"/>
            <a:ext cx="5327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需求分析写作</a:t>
            </a:r>
            <a:endParaRPr lang="zh-CN" altLang="en-US" sz="28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文本框 1"/>
          <p:cNvSpPr txBox="1">
            <a:spLocks noChangeArrowheads="1"/>
          </p:cNvSpPr>
          <p:nvPr/>
        </p:nvSpPr>
        <p:spPr bwMode="auto">
          <a:xfrm>
            <a:off x="714375" y="1419225"/>
            <a:ext cx="17700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家教系统需求分析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5" name="图片 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765175"/>
            <a:ext cx="360045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图片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1062038"/>
            <a:ext cx="6956425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文本框 7"/>
          <p:cNvSpPr txBox="1">
            <a:spLocks noChangeArrowheads="1"/>
          </p:cNvSpPr>
          <p:nvPr/>
        </p:nvSpPr>
        <p:spPr bwMode="auto">
          <a:xfrm>
            <a:off x="468313" y="677863"/>
            <a:ext cx="6191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765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Portal.vue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分模块组织首页，分别定义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页首、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内容、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Footer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页脚。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42963"/>
            <a:ext cx="16351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841375"/>
            <a:ext cx="1782763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图片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842963"/>
            <a:ext cx="1531937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842963"/>
            <a:ext cx="1531937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文本框 11"/>
          <p:cNvSpPr txBox="1">
            <a:spLocks noChangeArrowheads="1"/>
          </p:cNvSpPr>
          <p:nvPr/>
        </p:nvSpPr>
        <p:spPr bwMode="auto">
          <a:xfrm>
            <a:off x="611188" y="2643188"/>
            <a:ext cx="38163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 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主要实现的功能有：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展示网站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搜索功能；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用户登录状态的显示和操作；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用户头像的动态更新；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消息通知的展示和消息抽屉功能；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用户的登录、退出、个人中心的跳转功能；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家教入驻的入口。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24" name="图片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2716213"/>
            <a:ext cx="1657350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图片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779838"/>
            <a:ext cx="1657350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图片 1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716213"/>
            <a:ext cx="21971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452438" y="655638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2438" y="4602163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95289" y="914400"/>
            <a:ext cx="3024616" cy="228564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1" name="文本框 4"/>
          <p:cNvSpPr txBox="1"/>
          <p:nvPr/>
        </p:nvSpPr>
        <p:spPr>
          <a:xfrm>
            <a:off x="3707929" y="955675"/>
            <a:ext cx="4904260" cy="33289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indent="288290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社会竞争的日益激烈，家长对孩子教育的重视程度达到了前所未有的高度。为了让孩子在学业上取得优异成绩，培养良好的学习习惯和综合素质，越来越多的家庭选择聘请家教进行一对一或小班制的辅导。这一趋势促使家教市场迅速扩大，但同时也带来了一系列管理上的挑战。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290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的家教服务往往依赖于口头协议、纸质记录或简单的电话沟通，这种方式不仅效率低下，而且难以有效追踪学生的学习进度、家教的教学质量以及双方的满意度。因此，开发一个高效、便捷的家教管理系统显得尤为重要。 </a:t>
            </a:r>
            <a:endParaRPr lang="en-US" altLang="zh-CN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290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具体而言，当前家教市场面临的背景问题包括但不限于：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文本框 11"/>
          <p:cNvSpPr txBox="1">
            <a:spLocks noChangeArrowheads="1"/>
          </p:cNvSpPr>
          <p:nvPr/>
        </p:nvSpPr>
        <p:spPr bwMode="auto">
          <a:xfrm>
            <a:off x="395288" y="771525"/>
            <a:ext cx="7921625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 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主要实现的功能有：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内容项展示；内容分类和标签筛选，提供三个选项卡以获取不同排序的内容；查看详细的内容信息。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8" name="图片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3875088"/>
            <a:ext cx="2633662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768600"/>
            <a:ext cx="240982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662113"/>
            <a:ext cx="1892300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8150"/>
            <a:ext cx="37496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5" name="文本框 8"/>
          <p:cNvSpPr txBox="1">
            <a:spLocks noChangeArrowheads="1"/>
          </p:cNvSpPr>
          <p:nvPr/>
        </p:nvSpPr>
        <p:spPr bwMode="auto">
          <a:xfrm>
            <a:off x="3132138" y="91598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00088"/>
            <a:ext cx="26162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932113"/>
            <a:ext cx="261620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700088"/>
            <a:ext cx="237648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文本框 10"/>
          <p:cNvSpPr txBox="1">
            <a:spLocks noChangeArrowheads="1"/>
          </p:cNvSpPr>
          <p:nvPr/>
        </p:nvSpPr>
        <p:spPr bwMode="auto">
          <a:xfrm>
            <a:off x="5651500" y="842963"/>
            <a:ext cx="3289300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其中，点击家教图片可以进入详情页面，这里主要有以下功能：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详情展示功能：家教详情展示；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联系与下单功能：提供立即联系和下单按钮，方便用户快速进行交互；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收藏功能：实现了用户将事物加入心愿单和收藏的功能；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分享功能：用户可以分享至外部平台；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评论功能：提供简介和评论两个选项卡，用户可以在这两个选项卡之间切换，并且用户可以发表、查看、点赞评论；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推荐功能：在详情页面的右侧展示热门推荐的家教信息。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20" name="图片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082800"/>
            <a:ext cx="242728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3" name="文本框 8"/>
          <p:cNvSpPr txBox="1">
            <a:spLocks noChangeArrowheads="1"/>
          </p:cNvSpPr>
          <p:nvPr/>
        </p:nvSpPr>
        <p:spPr bwMode="auto">
          <a:xfrm>
            <a:off x="3132138" y="91598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4" name="文本框 10"/>
          <p:cNvSpPr txBox="1">
            <a:spLocks noChangeArrowheads="1"/>
          </p:cNvSpPr>
          <p:nvPr/>
        </p:nvSpPr>
        <p:spPr bwMode="auto">
          <a:xfrm>
            <a:off x="760413" y="1528763"/>
            <a:ext cx="381635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用户点击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立即联系“的时候，可以查看家教的联系方式。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而点击下单的时候，则可以对当前家教下单，订单页面如图所示。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由于目前尚未接入支付，所以点击确认支付会跳转到订单页面，查看当前订单，还可以进行订单管理。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5" name="图片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24063"/>
            <a:ext cx="1800225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700088"/>
            <a:ext cx="3660775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图片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066925"/>
            <a:ext cx="2376487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1" name="文本框 11"/>
          <p:cNvSpPr txBox="1">
            <a:spLocks noChangeArrowheads="1"/>
          </p:cNvSpPr>
          <p:nvPr/>
        </p:nvSpPr>
        <p:spPr bwMode="auto">
          <a:xfrm>
            <a:off x="323850" y="915988"/>
            <a:ext cx="446405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Footer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主要实现的功能有：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页脚的链接区域，包含系统文档、后台管理和关于我们的链接，用户可以方便地访问相关页面；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在页脚区域显示备案号、公共安全信息和社会信用代码等；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实现了点击“关于我们”链接后打开新页面的功能。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2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915988"/>
            <a:ext cx="252095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图片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500313"/>
            <a:ext cx="3249613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915988"/>
            <a:ext cx="1439863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9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915988"/>
            <a:ext cx="3498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492250"/>
            <a:ext cx="34988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文本框 10"/>
          <p:cNvSpPr txBox="1">
            <a:spLocks noChangeArrowheads="1"/>
          </p:cNvSpPr>
          <p:nvPr/>
        </p:nvSpPr>
        <p:spPr bwMode="auto">
          <a:xfrm>
            <a:off x="5076825" y="842963"/>
            <a:ext cx="345598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在搜索模块中，用户输入家教的名字，或者家教名称中的关键字，都可以检索到信息。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这一页面是由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 Content View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Footer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组合而成的。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 Content View 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可以展示搜索返回的结果，还利用 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 Design 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分页组件，提供了分页展示的能力，防止一页展示过多内容。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2" name="图片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219450"/>
            <a:ext cx="34988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图片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232150"/>
            <a:ext cx="162877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图片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3232150"/>
            <a:ext cx="13985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7" name="文本框 11"/>
          <p:cNvSpPr txBox="1">
            <a:spLocks noChangeArrowheads="1"/>
          </p:cNvSpPr>
          <p:nvPr/>
        </p:nvSpPr>
        <p:spPr bwMode="auto">
          <a:xfrm>
            <a:off x="755650" y="3148013"/>
            <a:ext cx="8224838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用户登录之后，点击右上角用户头像，可以进入个人首页查看个人信息。包括：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编辑资料：上传用户头像、昵称、手机号、邮箱、个人简介等信息，并且保存与动态更新；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账号安全：允许用户修改密码；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订单管理：允许用户查看自己的家教订单；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推送设置：用户可以设置自己的推送邮箱；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消息查看：可以在这里查看管理员推送的消息。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8" name="图片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700088"/>
            <a:ext cx="4176713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图片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700088"/>
            <a:ext cx="1895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图片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700088"/>
            <a:ext cx="200818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图片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779588"/>
            <a:ext cx="1890712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图片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1779588"/>
            <a:ext cx="2032000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5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31888"/>
            <a:ext cx="66913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文本框 8"/>
          <p:cNvSpPr txBox="1">
            <a:spLocks noChangeArrowheads="1"/>
          </p:cNvSpPr>
          <p:nvPr/>
        </p:nvSpPr>
        <p:spPr bwMode="auto">
          <a:xfrm>
            <a:off x="900113" y="771525"/>
            <a:ext cx="3108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用户点击“家教入驻”可以登记成为家教。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3" name="图片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42963"/>
            <a:ext cx="136683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842963"/>
            <a:ext cx="1325562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图片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3581400"/>
            <a:ext cx="180181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4197350"/>
            <a:ext cx="18018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图片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2211388"/>
            <a:ext cx="23352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6" name="文本框 11"/>
          <p:cNvSpPr txBox="1">
            <a:spLocks noChangeArrowheads="1"/>
          </p:cNvSpPr>
          <p:nvPr/>
        </p:nvSpPr>
        <p:spPr bwMode="auto">
          <a:xfrm>
            <a:off x="3059113" y="771525"/>
            <a:ext cx="5545137" cy="4768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indent="288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在用户登陆之后，可以入驻成为家教，其中家教入驻界面实现的功能有：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家教头像上传；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登记家教信息，包括姓名、性别、年龄、地区、价格、手机号、年级和个人简介等；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实现校验表单数据的提交和必填项，确保用户填写的信息符合要求，并传递到后端。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在这里，当在用户点击保存按钮后，表单数据会通过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发送到后端 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，后端接收到数据后进行处理，保存或更新用户信息。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290" eaLnBrk="1" hangingPunct="1">
              <a:lnSpc>
                <a:spcPct val="150000"/>
              </a:lnSpc>
              <a:defRPr/>
            </a:pP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290" eaLnBrk="1" hangingPunct="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此外，我们在项目中使用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Pinia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useUserStore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）来管理用户的状态和表单数据。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290" eaLnBrk="1" hangingPunct="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 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定义了用户和管理员的状态，使用 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定义了一些异步操作，用于处理用户和管理员的登录、登出等功能。这些操作会根据结果更新状态并存储到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localStorage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中，用于持久化存储用户和管理员的信息，方便后续请求中使用。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 txBox="1">
            <a:spLocks noChangeArrowheads="1"/>
          </p:cNvSpPr>
          <p:nvPr/>
        </p:nvSpPr>
        <p:spPr bwMode="auto">
          <a:xfrm>
            <a:off x="857250" y="200025"/>
            <a:ext cx="407511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武敬信工作介绍</a:t>
            </a:r>
            <a:endParaRPr lang="en-GB" altLang="zh-CN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文本框 11"/>
          <p:cNvSpPr txBox="1">
            <a:spLocks noChangeArrowheads="1"/>
          </p:cNvSpPr>
          <p:nvPr/>
        </p:nvSpPr>
        <p:spPr bwMode="auto">
          <a:xfrm>
            <a:off x="2484438" y="1419225"/>
            <a:ext cx="6551612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88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此外，我们利用路由表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root.ts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定义了应用路由，还实现了路由重定向，为特定路径设置重定向规则，如 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重定向到 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/index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/admin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重定向到 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/admin/order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路由表在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index.ts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中，导入并用于创建路由实例。随后，通过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beforeEach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守卫实现权限管理。在这里使用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router.beforeEach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实现导航守卫，检查用户是否已登录，并根据登录状态和目标路由进行跳转。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它使用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createRouter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创建路由实例，并配置路由。它还定义了一个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allowList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，包括不需要登录即可访问的路由名称，如 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adminLogin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home, login, register, portal, search, detail 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因此它可以检查用户的登录状态，并根据用户访问的路径和路由名称，决定是否允许访问或重定向到登录页面。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2" name="图片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42963"/>
            <a:ext cx="17716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076575"/>
            <a:ext cx="177165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842963"/>
            <a:ext cx="29527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842963"/>
            <a:ext cx="29035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5" y="200025"/>
            <a:ext cx="504444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概述及功能介绍（家教管理）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115" y="934720"/>
            <a:ext cx="7699375" cy="1144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ym typeface="+mn-ea"/>
              </a:rPr>
              <a:t>该组件使用了</a:t>
            </a:r>
            <a:r>
              <a:rPr lang="en-US" altLang="zh-CN" dirty="0">
                <a:sym typeface="+mn-ea"/>
              </a:rPr>
              <a:t>Vue.js</a:t>
            </a:r>
            <a:r>
              <a:rPr lang="zh-CN" altLang="en-US" dirty="0">
                <a:sym typeface="+mn-ea"/>
              </a:rPr>
              <a:t>框架，结合</a:t>
            </a:r>
            <a:r>
              <a:rPr lang="en-US" altLang="zh-CN" dirty="0">
                <a:sym typeface="+mn-ea"/>
              </a:rPr>
              <a:t>`ant-design-</a:t>
            </a:r>
            <a:r>
              <a:rPr lang="en-US" altLang="zh-CN" dirty="0" err="1">
                <a:sym typeface="+mn-ea"/>
              </a:rPr>
              <a:t>vue</a:t>
            </a:r>
            <a:r>
              <a:rPr lang="en-US" altLang="zh-CN" dirty="0">
                <a:sym typeface="+mn-ea"/>
              </a:rPr>
              <a:t>`</a:t>
            </a:r>
            <a:r>
              <a:rPr lang="zh-CN" altLang="en-US" dirty="0">
                <a:sym typeface="+mn-ea"/>
              </a:rPr>
              <a:t>组件库，确保界面的美观性和一致性。通过该组件，管理员可以轻松地管理教师的基本信息，包括教师的姓名、分类、标签、封面图片、简介、价格、手机号、年龄、性别、所在地区和状态等</a:t>
            </a:r>
            <a:endParaRPr lang="zh-CN" altLang="en-US" dirty="0">
              <a:sym typeface="+mn-ea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115" y="2211705"/>
            <a:ext cx="7560310" cy="2287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ym typeface="+mn-ea"/>
              </a:rPr>
              <a:t>教师信息展示：</a:t>
            </a:r>
            <a:r>
              <a:rPr lang="zh-CN" altLang="en-US" dirty="0">
                <a:sym typeface="+mn-ea"/>
              </a:rPr>
              <a:t>在表格中显示教师的基本信息，包括姓名、价格、性别、年龄、地区、简介和状态等。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搜索功能：</a:t>
            </a:r>
            <a:r>
              <a:rPr lang="zh-CN" altLang="en-US" dirty="0">
                <a:sym typeface="+mn-ea"/>
              </a:rPr>
              <a:t>通过关键词搜索教师信息，支持模糊搜索，快速找到所需的教师。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新增教师：</a:t>
            </a:r>
            <a:r>
              <a:rPr lang="zh-CN" altLang="en-US" dirty="0">
                <a:sym typeface="+mn-ea"/>
              </a:rPr>
              <a:t>通过弹窗表单，管理员可以新增教师信息，填写相关字段并提交。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编辑教师：</a:t>
            </a:r>
            <a:r>
              <a:rPr lang="zh-CN" altLang="en-US" dirty="0">
                <a:sym typeface="+mn-ea"/>
              </a:rPr>
              <a:t>通过表格中的编辑按钮，管理员可以打开弹窗表单，编辑现有教师的信息。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删除教师：</a:t>
            </a:r>
            <a:r>
              <a:rPr lang="zh-CN" altLang="en-US" dirty="0">
                <a:sym typeface="+mn-ea"/>
              </a:rPr>
              <a:t>支持单个删除和批量删除操作，确保教师信息的及时更新。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图片上传：</a:t>
            </a:r>
            <a:r>
              <a:rPr lang="zh-CN" altLang="en-US" dirty="0">
                <a:sym typeface="+mn-ea"/>
              </a:rPr>
              <a:t>支持上传教师封面图片，并预览上传的图片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452438" y="655638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2438" y="4602163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2438" y="1058863"/>
            <a:ext cx="3615520" cy="223294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文本框 4"/>
          <p:cNvSpPr txBox="1"/>
          <p:nvPr/>
        </p:nvSpPr>
        <p:spPr>
          <a:xfrm>
            <a:off x="4139964" y="842963"/>
            <a:ext cx="4536378" cy="3600941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indent="288290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信息不对称：家长难以全面了解家教的资质、教学经验及教学成果，家教也难以快速找到合适的学生。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290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2.管理效率低下：课时安排、费用结算、教学评估等流程繁琐，缺乏系统化的管理工具。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290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3.沟通不畅：家长与家教、学生之间的即时沟通渠道有限，影响教学效果的及时反馈和调整。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290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4.数据丢失风险：纸质记录易丢失、难查询，不利于教学数据的长期保存和分析。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88290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针对上述背景问题，开发一个家教管理系统具有深远的意义。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7675" y="771525"/>
            <a:ext cx="41592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fr-FR" altLang="zh-CN" sz="3200" b="1" dirty="0"/>
              <a:t>Vue 3</a:t>
            </a:r>
            <a:endParaRPr lang="fr-FR" altLang="zh-CN" sz="3200" b="1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fr-FR" altLang="zh-CN" sz="3200" b="1" dirty="0"/>
              <a:t>TypeScript</a:t>
            </a:r>
            <a:endParaRPr lang="fr-FR" altLang="zh-CN" sz="3200" b="1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fr-FR" altLang="zh-CN" sz="3200" b="1" dirty="0"/>
              <a:t>Ant Design Vue</a:t>
            </a:r>
            <a:endParaRPr lang="zh-CN" altLang="en-US" sz="3200" b="1" dirty="0"/>
          </a:p>
        </p:txBody>
      </p:sp>
      <p:sp>
        <p:nvSpPr>
          <p:cNvPr id="8" name="任意多边形: 形状 40"/>
          <p:cNvSpPr/>
          <p:nvPr/>
        </p:nvSpPr>
        <p:spPr>
          <a:xfrm>
            <a:off x="539136" y="3003653"/>
            <a:ext cx="2209624" cy="976836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技术细节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任意多边形: 形状 40"/>
          <p:cNvSpPr/>
          <p:nvPr/>
        </p:nvSpPr>
        <p:spPr>
          <a:xfrm>
            <a:off x="539136" y="1059579"/>
            <a:ext cx="2209624" cy="976836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技术栈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59430" y="2643505"/>
            <a:ext cx="5297805" cy="1976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 dirty="0">
                <a:sym typeface="+mn-ea"/>
              </a:rPr>
              <a:t>Vue.js</a:t>
            </a:r>
            <a:r>
              <a:rPr lang="zh-CN" altLang="en-US" sz="1600" b="1" dirty="0">
                <a:sym typeface="+mn-ea"/>
              </a:rPr>
              <a:t>：</a:t>
            </a:r>
            <a:r>
              <a:rPr lang="zh-CN" altLang="en-US" sz="1600" dirty="0">
                <a:sym typeface="+mn-ea"/>
              </a:rPr>
              <a:t>作为前端框架，负责组件的声明和数据绑定。</a:t>
            </a:r>
            <a:endParaRPr lang="zh-CN" altLang="en-US" sz="1600" dirty="0"/>
          </a:p>
          <a:p>
            <a:r>
              <a:rPr lang="en-US" altLang="zh-CN" sz="1600" b="1" dirty="0">
                <a:sym typeface="+mn-ea"/>
              </a:rPr>
              <a:t>ant-design-</a:t>
            </a:r>
            <a:r>
              <a:rPr lang="en-US" altLang="zh-CN" sz="1600" b="1" dirty="0" err="1">
                <a:sym typeface="+mn-ea"/>
              </a:rPr>
              <a:t>vue</a:t>
            </a:r>
            <a:r>
              <a:rPr lang="zh-CN" altLang="en-US" sz="1600" b="1" dirty="0">
                <a:sym typeface="+mn-ea"/>
              </a:rPr>
              <a:t>：</a:t>
            </a:r>
            <a:r>
              <a:rPr lang="zh-CN" altLang="en-US" sz="1600" dirty="0">
                <a:sym typeface="+mn-ea"/>
              </a:rPr>
              <a:t>作为</a:t>
            </a:r>
            <a:r>
              <a:rPr lang="en-US" altLang="zh-CN" sz="1600" dirty="0">
                <a:sym typeface="+mn-ea"/>
              </a:rPr>
              <a:t>UI</a:t>
            </a:r>
            <a:r>
              <a:rPr lang="zh-CN" altLang="en-US" sz="1600" dirty="0">
                <a:sym typeface="+mn-ea"/>
              </a:rPr>
              <a:t>组件库，提供了表格、表单、弹窗等常用组件，确保界面的一致性和美观性。</a:t>
            </a:r>
            <a:endParaRPr lang="zh-CN" altLang="en-US" sz="1600" dirty="0"/>
          </a:p>
          <a:p>
            <a:r>
              <a:rPr lang="en-US" altLang="zh-CN" sz="1600" b="1" dirty="0">
                <a:sym typeface="+mn-ea"/>
              </a:rPr>
              <a:t>API</a:t>
            </a:r>
            <a:r>
              <a:rPr lang="zh-CN" altLang="en-US" sz="1600" b="1" dirty="0">
                <a:sym typeface="+mn-ea"/>
              </a:rPr>
              <a:t>接口：</a:t>
            </a:r>
            <a:r>
              <a:rPr lang="zh-CN" altLang="en-US" sz="1600" dirty="0">
                <a:sym typeface="+mn-ea"/>
              </a:rPr>
              <a:t>通过与后端</a:t>
            </a:r>
            <a:r>
              <a:rPr lang="en-US" altLang="zh-CN" sz="1600" dirty="0">
                <a:sym typeface="+mn-ea"/>
              </a:rPr>
              <a:t>API</a:t>
            </a:r>
            <a:r>
              <a:rPr lang="zh-CN" altLang="en-US" sz="1600" dirty="0">
                <a:sym typeface="+mn-ea"/>
              </a:rPr>
              <a:t>的交互，实现数据的增删改查。主要接口包括</a:t>
            </a:r>
            <a:r>
              <a:rPr lang="en-US" altLang="zh-CN" sz="1600" dirty="0">
                <a:sym typeface="+mn-ea"/>
              </a:rPr>
              <a:t>`listApi`</a:t>
            </a:r>
            <a:r>
              <a:rPr lang="zh-CN" altLang="en-US" sz="1600" dirty="0">
                <a:sym typeface="+mn-ea"/>
              </a:rPr>
              <a:t>、</a:t>
            </a:r>
            <a:r>
              <a:rPr lang="en-US" altLang="zh-CN" sz="1600" dirty="0">
                <a:sym typeface="+mn-ea"/>
              </a:rPr>
              <a:t>`</a:t>
            </a:r>
            <a:r>
              <a:rPr lang="en-US" altLang="zh-CN" sz="1600" dirty="0" err="1">
                <a:sym typeface="+mn-ea"/>
              </a:rPr>
              <a:t>createApi</a:t>
            </a:r>
            <a:r>
              <a:rPr lang="en-US" altLang="zh-CN" sz="1600" dirty="0">
                <a:sym typeface="+mn-ea"/>
              </a:rPr>
              <a:t>`</a:t>
            </a:r>
            <a:r>
              <a:rPr lang="zh-CN" altLang="en-US" sz="1600" dirty="0">
                <a:sym typeface="+mn-ea"/>
              </a:rPr>
              <a:t>、</a:t>
            </a:r>
            <a:r>
              <a:rPr lang="en-US" altLang="zh-CN" sz="1600" dirty="0">
                <a:sym typeface="+mn-ea"/>
              </a:rPr>
              <a:t>`</a:t>
            </a:r>
            <a:r>
              <a:rPr lang="en-US" altLang="zh-CN" sz="1600" dirty="0" err="1">
                <a:sym typeface="+mn-ea"/>
              </a:rPr>
              <a:t>updateApi</a:t>
            </a:r>
            <a:r>
              <a:rPr lang="en-US" altLang="zh-CN" sz="1600" dirty="0">
                <a:sym typeface="+mn-ea"/>
              </a:rPr>
              <a:t>`</a:t>
            </a:r>
            <a:r>
              <a:rPr lang="zh-CN" altLang="en-US" sz="1600" dirty="0">
                <a:sym typeface="+mn-ea"/>
              </a:rPr>
              <a:t>、</a:t>
            </a:r>
            <a:r>
              <a:rPr lang="en-US" altLang="zh-CN" sz="1600" dirty="0">
                <a:sym typeface="+mn-ea"/>
              </a:rPr>
              <a:t>`</a:t>
            </a:r>
            <a:r>
              <a:rPr lang="en-US" altLang="zh-CN" sz="1600" dirty="0" err="1">
                <a:sym typeface="+mn-ea"/>
              </a:rPr>
              <a:t>deleteApi</a:t>
            </a:r>
            <a:r>
              <a:rPr lang="en-US" altLang="zh-CN" sz="1600" dirty="0">
                <a:sym typeface="+mn-ea"/>
              </a:rPr>
              <a:t>`</a:t>
            </a:r>
            <a:r>
              <a:rPr lang="zh-CN" altLang="en-US" sz="1600" dirty="0">
                <a:sym typeface="+mn-ea"/>
              </a:rPr>
              <a:t>、</a:t>
            </a:r>
            <a:r>
              <a:rPr lang="en-US" altLang="zh-CN" sz="1600" dirty="0">
                <a:sym typeface="+mn-ea"/>
              </a:rPr>
              <a:t>`</a:t>
            </a:r>
            <a:r>
              <a:rPr lang="en-US" altLang="zh-CN" sz="1600" dirty="0" err="1">
                <a:sym typeface="+mn-ea"/>
              </a:rPr>
              <a:t>listClassificationApi</a:t>
            </a:r>
            <a:r>
              <a:rPr lang="en-US" altLang="zh-CN" sz="1600" dirty="0">
                <a:sym typeface="+mn-ea"/>
              </a:rPr>
              <a:t>`</a:t>
            </a:r>
            <a:r>
              <a:rPr lang="zh-CN" altLang="en-US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`</a:t>
            </a:r>
            <a:r>
              <a:rPr lang="en-US" altLang="zh-CN" sz="1600" dirty="0" err="1">
                <a:sym typeface="+mn-ea"/>
              </a:rPr>
              <a:t>listTagApi</a:t>
            </a:r>
            <a:r>
              <a:rPr lang="en-US" altLang="zh-CN" sz="1600" dirty="0">
                <a:sym typeface="+mn-ea"/>
              </a:rPr>
              <a:t>`</a:t>
            </a:r>
            <a:r>
              <a:rPr lang="zh-CN" altLang="en-US" sz="1600" dirty="0">
                <a:sym typeface="+mn-ea"/>
              </a:rPr>
              <a:t>。</a:t>
            </a:r>
            <a:endParaRPr lang="zh-CN" altLang="en-US" sz="1600" dirty="0"/>
          </a:p>
          <a:p>
            <a:r>
              <a:rPr lang="zh-CN" altLang="en-US" sz="1600" b="1" dirty="0">
                <a:sym typeface="+mn-ea"/>
              </a:rPr>
              <a:t>文件上传：</a:t>
            </a:r>
            <a:r>
              <a:rPr lang="zh-CN" altLang="en-US" sz="1600" dirty="0">
                <a:sym typeface="+mn-ea"/>
              </a:rPr>
              <a:t>使用</a:t>
            </a:r>
            <a:r>
              <a:rPr lang="en-US" altLang="zh-CN" sz="1600" dirty="0">
                <a:sym typeface="+mn-ea"/>
              </a:rPr>
              <a:t>`Upload`</a:t>
            </a:r>
            <a:r>
              <a:rPr lang="zh-CN" altLang="en-US" sz="1600" dirty="0">
                <a:sym typeface="+mn-ea"/>
              </a:rPr>
              <a:t>组件实现图片文件的上传，并通过</a:t>
            </a:r>
            <a:r>
              <a:rPr lang="en-US" altLang="zh-CN" sz="1600" dirty="0">
                <a:sym typeface="+mn-ea"/>
              </a:rPr>
              <a:t>`BASE_URL`</a:t>
            </a:r>
            <a:r>
              <a:rPr lang="zh-CN" altLang="en-US" sz="1600" dirty="0">
                <a:sym typeface="+mn-ea"/>
              </a:rPr>
              <a:t>配置文件路径，实现图片的存储和展示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40"/>
          <p:cNvSpPr/>
          <p:nvPr/>
        </p:nvSpPr>
        <p:spPr>
          <a:xfrm>
            <a:off x="683281" y="835335"/>
            <a:ext cx="2209624" cy="976836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目录结构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任意多边形: 形状 40"/>
          <p:cNvSpPr/>
          <p:nvPr/>
        </p:nvSpPr>
        <p:spPr>
          <a:xfrm>
            <a:off x="5292391" y="843590"/>
            <a:ext cx="2209624" cy="976836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关系图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605" y="2067560"/>
            <a:ext cx="4020185" cy="2794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 err="1"/>
              <a:t>src</a:t>
            </a:r>
            <a:r>
              <a:rPr lang="en-US" altLang="zh-CN" dirty="0"/>
              <a:t>/</a:t>
            </a:r>
            <a:endParaRPr lang="en-US" altLang="zh-CN" dirty="0"/>
          </a:p>
          <a:p>
            <a:r>
              <a:rPr lang="en-US" altLang="zh-CN" dirty="0"/>
              <a:t>├── </a:t>
            </a:r>
            <a:r>
              <a:rPr lang="en-US" altLang="zh-CN" dirty="0" err="1"/>
              <a:t>api</a:t>
            </a:r>
            <a:r>
              <a:rPr lang="en-US" altLang="zh-CN" dirty="0"/>
              <a:t>/</a:t>
            </a:r>
            <a:endParaRPr lang="en-US" altLang="zh-CN" dirty="0"/>
          </a:p>
          <a:p>
            <a:r>
              <a:rPr lang="en-US" altLang="zh-CN" dirty="0"/>
              <a:t>│   ├── </a:t>
            </a:r>
            <a:r>
              <a:rPr lang="en-US" altLang="zh-CN" dirty="0" err="1"/>
              <a:t>thing.ts</a:t>
            </a:r>
            <a:r>
              <a:rPr lang="en-US" altLang="zh-CN" dirty="0"/>
              <a:t>  # </a:t>
            </a:r>
            <a:r>
              <a:rPr lang="zh-CN" altLang="en-US" dirty="0"/>
              <a:t>教师相关</a:t>
            </a:r>
            <a:r>
              <a:rPr lang="en-US" altLang="zh-CN" dirty="0"/>
              <a:t>API</a:t>
            </a:r>
            <a:endParaRPr lang="en-US" altLang="zh-CN" dirty="0"/>
          </a:p>
          <a:p>
            <a:r>
              <a:rPr lang="en-US" altLang="zh-CN" dirty="0"/>
              <a:t>│   ├── </a:t>
            </a:r>
            <a:r>
              <a:rPr lang="en-US" altLang="zh-CN" dirty="0" err="1"/>
              <a:t>classification.ts</a:t>
            </a:r>
            <a:r>
              <a:rPr lang="en-US" altLang="zh-CN" dirty="0"/>
              <a:t>  # </a:t>
            </a:r>
            <a:r>
              <a:rPr lang="zh-CN" altLang="en-US" dirty="0"/>
              <a:t>分类相关</a:t>
            </a:r>
            <a:r>
              <a:rPr lang="en-US" altLang="zh-CN" dirty="0"/>
              <a:t>API</a:t>
            </a:r>
            <a:endParaRPr lang="en-US" altLang="zh-CN" dirty="0"/>
          </a:p>
          <a:p>
            <a:r>
              <a:rPr lang="en-US" altLang="zh-CN" dirty="0"/>
              <a:t>│   └── </a:t>
            </a:r>
            <a:r>
              <a:rPr lang="en-US" altLang="zh-CN" dirty="0" err="1"/>
              <a:t>tag.ts</a:t>
            </a:r>
            <a:r>
              <a:rPr lang="en-US" altLang="zh-CN" dirty="0"/>
              <a:t>  # </a:t>
            </a:r>
            <a:r>
              <a:rPr lang="zh-CN" altLang="en-US" dirty="0"/>
              <a:t>标签相关</a:t>
            </a:r>
            <a:r>
              <a:rPr lang="en-US" altLang="zh-CN" dirty="0"/>
              <a:t>API</a:t>
            </a:r>
            <a:endParaRPr lang="en-US" altLang="zh-CN" dirty="0"/>
          </a:p>
          <a:p>
            <a:r>
              <a:rPr lang="en-US" altLang="zh-CN" dirty="0"/>
              <a:t>├── components/</a:t>
            </a:r>
            <a:endParaRPr lang="en-US" altLang="zh-CN" dirty="0"/>
          </a:p>
          <a:p>
            <a:r>
              <a:rPr lang="en-US" altLang="zh-CN" dirty="0"/>
              <a:t>│   ├── </a:t>
            </a:r>
            <a:r>
              <a:rPr lang="en-US" altLang="zh-CN" dirty="0" err="1"/>
              <a:t>Thing.vue</a:t>
            </a:r>
            <a:r>
              <a:rPr lang="en-US" altLang="zh-CN" dirty="0"/>
              <a:t>  # </a:t>
            </a:r>
            <a:r>
              <a:rPr lang="zh-CN" altLang="en-US" dirty="0"/>
              <a:t>教师管理组件</a:t>
            </a:r>
            <a:endParaRPr lang="zh-CN" altLang="en-US" dirty="0"/>
          </a:p>
          <a:p>
            <a:r>
              <a:rPr lang="zh-CN" altLang="en-US" dirty="0"/>
              <a:t>└── </a:t>
            </a:r>
            <a:r>
              <a:rPr lang="en-US" altLang="zh-CN" dirty="0"/>
              <a:t>store/</a:t>
            </a:r>
            <a:endParaRPr lang="en-US" altLang="zh-CN" dirty="0"/>
          </a:p>
          <a:p>
            <a:r>
              <a:rPr lang="en-US" altLang="zh-CN" dirty="0"/>
              <a:t>    └── </a:t>
            </a:r>
            <a:r>
              <a:rPr lang="en-US" altLang="zh-CN" dirty="0" err="1"/>
              <a:t>constants.ts</a:t>
            </a:r>
            <a:r>
              <a:rPr lang="en-US" altLang="zh-CN" dirty="0"/>
              <a:t>  # </a:t>
            </a:r>
            <a:r>
              <a:rPr lang="zh-CN" altLang="en-US" dirty="0"/>
              <a:t>常量文件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90" y="1952625"/>
            <a:ext cx="3382645" cy="2909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: 形状 40"/>
          <p:cNvSpPr/>
          <p:nvPr/>
        </p:nvSpPr>
        <p:spPr>
          <a:xfrm>
            <a:off x="539136" y="843045"/>
            <a:ext cx="2209624" cy="976836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模块部分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任意多边形: 形状 40"/>
          <p:cNvSpPr/>
          <p:nvPr/>
        </p:nvSpPr>
        <p:spPr>
          <a:xfrm>
            <a:off x="539136" y="2211804"/>
            <a:ext cx="2209624" cy="976836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脚本部分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任意多边形: 形状 40"/>
          <p:cNvSpPr/>
          <p:nvPr/>
        </p:nvSpPr>
        <p:spPr>
          <a:xfrm>
            <a:off x="588666" y="3580081"/>
            <a:ext cx="2209624" cy="976836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样式部分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16086" y="890578"/>
            <a:ext cx="8758989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包含数据表格，支持新增、编辑、删除和搜索功能。</a:t>
            </a:r>
            <a:endParaRPr lang="zh-CN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弹窗用于数据的详细编辑与添加。</a:t>
            </a:r>
            <a:endParaRPr lang="zh-CN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使用</a:t>
            </a:r>
            <a:r>
              <a:rPr lang="en-US" altLang="zh-CN" sz="1400" dirty="0"/>
              <a:t>Ant Design Vue</a:t>
            </a:r>
            <a:r>
              <a:rPr lang="zh-CN" altLang="en-US" sz="1400" dirty="0"/>
              <a:t>组件库进行</a:t>
            </a:r>
            <a:r>
              <a:rPr lang="en-US" altLang="zh-CN" sz="1400" dirty="0"/>
              <a:t>UI</a:t>
            </a:r>
            <a:r>
              <a:rPr lang="zh-CN" altLang="en-US" sz="1400" dirty="0"/>
              <a:t>构建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915920" y="1999615"/>
            <a:ext cx="613156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getDataList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getCDataList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getTagDataList</a:t>
            </a:r>
            <a:r>
              <a:rPr lang="zh-CN" altLang="en-US" sz="1400" dirty="0"/>
              <a:t>分别从不同的</a:t>
            </a:r>
            <a:r>
              <a:rPr lang="en-US" altLang="zh-CN" sz="1400" dirty="0"/>
              <a:t>API</a:t>
            </a:r>
            <a:r>
              <a:rPr lang="zh-CN" altLang="en-US" sz="1400" dirty="0"/>
              <a:t>获取数据。</a:t>
            </a:r>
            <a:endParaRPr lang="zh-CN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handleAdd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handleEdit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confirmDelete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handleBatchDelete</a:t>
            </a:r>
            <a:r>
              <a:rPr lang="zh-CN" altLang="en-US" sz="1400" dirty="0"/>
              <a:t>负责物品的增删改操作。</a:t>
            </a:r>
            <a:endParaRPr lang="zh-CN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handleOk</a:t>
            </a:r>
            <a:r>
              <a:rPr lang="zh-CN" altLang="en-US" sz="1400" dirty="0"/>
              <a:t>验证并提交表单数据到服务器。</a:t>
            </a:r>
            <a:endParaRPr lang="zh-CN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resetModal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hideModal</a:t>
            </a:r>
            <a:r>
              <a:rPr lang="zh-CN" altLang="en-US" sz="1400" dirty="0"/>
              <a:t>重置并关闭物品管理模态框。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915920" y="3525520"/>
            <a:ext cx="60458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/>
              <a:t>.page-view</a:t>
            </a:r>
            <a:r>
              <a:rPr lang="zh-CN" altLang="en-US" sz="1400" dirty="0"/>
              <a:t>：设置了页面视图的样式，包括最小高度、背景色、内边距、显示方式和主轴方向。</a:t>
            </a:r>
            <a:endParaRPr lang="zh-CN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/>
              <a:t>.table-operations</a:t>
            </a:r>
            <a:r>
              <a:rPr lang="zh-CN" altLang="en-US" sz="1400" dirty="0"/>
              <a:t>：设置了表格操作区域的样式，包括底部边距和文本对齐方式。</a:t>
            </a:r>
            <a:endParaRPr lang="zh-CN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/>
              <a:t>.table-operations &gt; button</a:t>
            </a:r>
            <a:r>
              <a:rPr lang="zh-CN" altLang="en-US" sz="1400" dirty="0"/>
              <a:t>：设置了表格操作区域中按钮的样式，包括右边距。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: 形状 40"/>
          <p:cNvSpPr/>
          <p:nvPr/>
        </p:nvSpPr>
        <p:spPr>
          <a:xfrm>
            <a:off x="395605" y="771525"/>
            <a:ext cx="1921510" cy="455930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接口说明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850" y="1419860"/>
            <a:ext cx="2409190" cy="2931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100" b="1" dirty="0"/>
              <a:t>查询物品列表接口</a:t>
            </a:r>
            <a:endParaRPr lang="zh-CN" alt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URL: `/thing/list`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方法</a:t>
            </a:r>
            <a:r>
              <a:rPr lang="en-US" altLang="zh-CN" sz="1050" dirty="0"/>
              <a:t>: GET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参数</a:t>
            </a:r>
            <a:r>
              <a:rPr lang="en-US" altLang="zh-CN" sz="1050" dirty="0"/>
              <a:t>: `String keyword`</a:t>
            </a:r>
            <a:r>
              <a:rPr lang="zh-CN" altLang="en-US" sz="1050" dirty="0"/>
              <a:t>、</a:t>
            </a:r>
            <a:r>
              <a:rPr lang="en-US" altLang="zh-CN" sz="1050" dirty="0"/>
              <a:t>`String sort`</a:t>
            </a:r>
            <a:r>
              <a:rPr lang="zh-CN" altLang="en-US" sz="1050" dirty="0"/>
              <a:t>、</a:t>
            </a:r>
            <a:r>
              <a:rPr lang="en-US" altLang="zh-CN" sz="1050" dirty="0"/>
              <a:t>`String c`</a:t>
            </a:r>
            <a:r>
              <a:rPr lang="zh-CN" altLang="en-US" sz="1050" dirty="0"/>
              <a:t>、</a:t>
            </a:r>
            <a:r>
              <a:rPr lang="en-US" altLang="zh-CN" sz="1050" dirty="0"/>
              <a:t>`String tag`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响应</a:t>
            </a:r>
            <a:r>
              <a:rPr lang="en-US" altLang="zh-CN" sz="1050" dirty="0"/>
              <a:t>: </a:t>
            </a:r>
            <a:r>
              <a:rPr lang="zh-CN" altLang="en-US" sz="1050" dirty="0"/>
              <a:t>物品列表</a:t>
            </a:r>
            <a:endParaRPr lang="zh-CN" alt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050" dirty="0"/>
          </a:p>
          <a:p>
            <a:r>
              <a:rPr lang="zh-CN" altLang="en-US" sz="1100" b="1" dirty="0"/>
              <a:t>查询物品详情接口</a:t>
            </a:r>
            <a:endParaRPr lang="zh-CN" alt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URL: `/thing/detail`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方法</a:t>
            </a:r>
            <a:r>
              <a:rPr lang="en-US" altLang="zh-CN" sz="1050" dirty="0"/>
              <a:t>: GET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参数</a:t>
            </a:r>
            <a:r>
              <a:rPr lang="en-US" altLang="zh-CN" sz="1050" dirty="0"/>
              <a:t>: `String id`</a:t>
            </a:r>
            <a:r>
              <a:rPr lang="zh-CN" altLang="en-US" sz="1050" dirty="0"/>
              <a:t>（物品</a:t>
            </a:r>
            <a:r>
              <a:rPr lang="en-US" altLang="zh-CN" sz="1050" dirty="0"/>
              <a:t>ID</a:t>
            </a:r>
            <a:r>
              <a:rPr lang="zh-CN" altLang="en-US" sz="1050" dirty="0"/>
              <a:t>）</a:t>
            </a:r>
            <a:endParaRPr lang="zh-CN" alt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响应</a:t>
            </a:r>
            <a:r>
              <a:rPr lang="en-US" altLang="zh-CN" sz="1050" dirty="0"/>
              <a:t>: </a:t>
            </a:r>
            <a:r>
              <a:rPr lang="zh-CN" altLang="en-US" sz="1050" dirty="0"/>
              <a:t>物品详情</a:t>
            </a:r>
            <a:endParaRPr lang="en-US" altLang="zh-CN" sz="1050" dirty="0"/>
          </a:p>
          <a:p>
            <a:endParaRPr lang="zh-CN" altLang="en-US" sz="1050" dirty="0"/>
          </a:p>
          <a:p>
            <a:r>
              <a:rPr lang="zh-CN" altLang="en-US" sz="1100" b="1" dirty="0"/>
              <a:t>创建物品接口</a:t>
            </a:r>
            <a:endParaRPr lang="zh-CN" alt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URL: `/thing/create`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方法</a:t>
            </a:r>
            <a:r>
              <a:rPr lang="en-US" altLang="zh-CN" sz="1050" dirty="0"/>
              <a:t>: POST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权限</a:t>
            </a:r>
            <a:r>
              <a:rPr lang="en-US" altLang="zh-CN" sz="1050" dirty="0"/>
              <a:t>: </a:t>
            </a:r>
            <a:r>
              <a:rPr lang="zh-CN" altLang="en-US" sz="1050" dirty="0"/>
              <a:t>管理员</a:t>
            </a:r>
            <a:endParaRPr lang="zh-CN" alt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参数</a:t>
            </a:r>
            <a:r>
              <a:rPr lang="en-US" altLang="zh-CN" sz="1050" dirty="0"/>
              <a:t>: `Thing </a:t>
            </a:r>
            <a:r>
              <a:rPr lang="en-US" altLang="zh-CN" sz="1050" dirty="0" err="1"/>
              <a:t>thing</a:t>
            </a:r>
            <a:r>
              <a:rPr lang="en-US" altLang="zh-CN" sz="1050" dirty="0"/>
              <a:t>`</a:t>
            </a:r>
            <a:r>
              <a:rPr lang="zh-CN" altLang="en-US" sz="1050" dirty="0"/>
              <a:t>（物品实体）</a:t>
            </a:r>
            <a:endParaRPr lang="zh-CN" alt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响应</a:t>
            </a:r>
            <a:r>
              <a:rPr lang="en-US" altLang="zh-CN" sz="1050" dirty="0"/>
              <a:t>: </a:t>
            </a:r>
            <a:r>
              <a:rPr lang="zh-CN" altLang="en-US" sz="1050" dirty="0"/>
              <a:t>创建成功提示</a:t>
            </a:r>
            <a:endParaRPr lang="zh-CN" alt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事务</a:t>
            </a:r>
            <a:r>
              <a:rPr lang="en-US" altLang="zh-CN" sz="1050" dirty="0"/>
              <a:t>: </a:t>
            </a:r>
            <a:r>
              <a:rPr lang="zh-CN" altLang="en-US" sz="1050" dirty="0"/>
              <a:t>确保创建操作的原子性</a:t>
            </a:r>
            <a:endParaRPr lang="zh-CN" altLang="en-US" sz="1050" dirty="0"/>
          </a:p>
        </p:txBody>
      </p:sp>
      <p:sp>
        <p:nvSpPr>
          <p:cNvPr id="3" name="文本框 2"/>
          <p:cNvSpPr txBox="1"/>
          <p:nvPr/>
        </p:nvSpPr>
        <p:spPr>
          <a:xfrm>
            <a:off x="3060065" y="843915"/>
            <a:ext cx="1858645" cy="3216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100" b="1" dirty="0"/>
              <a:t>查询物品列表接口</a:t>
            </a:r>
            <a:endParaRPr lang="zh-CN" alt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URL: `/thing/list`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方法</a:t>
            </a:r>
            <a:r>
              <a:rPr lang="en-US" altLang="zh-CN" sz="1050" dirty="0"/>
              <a:t>: GET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参数</a:t>
            </a:r>
            <a:r>
              <a:rPr lang="en-US" altLang="zh-CN" sz="1050" dirty="0"/>
              <a:t>: `String keyword`</a:t>
            </a:r>
            <a:r>
              <a:rPr lang="zh-CN" altLang="en-US" sz="1050" dirty="0"/>
              <a:t>、</a:t>
            </a:r>
            <a:r>
              <a:rPr lang="en-US" altLang="zh-CN" sz="1050" dirty="0"/>
              <a:t>`String sort`</a:t>
            </a:r>
            <a:r>
              <a:rPr lang="zh-CN" altLang="en-US" sz="1050" dirty="0"/>
              <a:t>、</a:t>
            </a:r>
            <a:r>
              <a:rPr lang="en-US" altLang="zh-CN" sz="1050" dirty="0"/>
              <a:t>`String c`</a:t>
            </a:r>
            <a:r>
              <a:rPr lang="zh-CN" altLang="en-US" sz="1050" dirty="0"/>
              <a:t>、</a:t>
            </a:r>
            <a:r>
              <a:rPr lang="en-US" altLang="zh-CN" sz="1050" dirty="0"/>
              <a:t>`String tag`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响应</a:t>
            </a:r>
            <a:r>
              <a:rPr lang="en-US" altLang="zh-CN" sz="1050" dirty="0"/>
              <a:t>: </a:t>
            </a:r>
            <a:r>
              <a:rPr lang="zh-CN" altLang="en-US" sz="1050" dirty="0"/>
              <a:t>物品列表</a:t>
            </a:r>
            <a:endParaRPr lang="zh-CN" alt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050" dirty="0"/>
          </a:p>
          <a:p>
            <a:r>
              <a:rPr lang="zh-CN" altLang="en-US" sz="1100" b="1" dirty="0"/>
              <a:t>查询物品详情接口</a:t>
            </a:r>
            <a:endParaRPr lang="zh-CN" alt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URL: `/thing/detail`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方法</a:t>
            </a:r>
            <a:r>
              <a:rPr lang="en-US" altLang="zh-CN" sz="1050" dirty="0"/>
              <a:t>: GET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参数</a:t>
            </a:r>
            <a:r>
              <a:rPr lang="en-US" altLang="zh-CN" sz="1050" dirty="0"/>
              <a:t>: `String id`</a:t>
            </a:r>
            <a:r>
              <a:rPr lang="zh-CN" altLang="en-US" sz="1050" dirty="0"/>
              <a:t>（物品</a:t>
            </a:r>
            <a:r>
              <a:rPr lang="en-US" altLang="zh-CN" sz="1050" dirty="0"/>
              <a:t>ID</a:t>
            </a:r>
            <a:r>
              <a:rPr lang="zh-CN" altLang="en-US" sz="1050" dirty="0"/>
              <a:t>）</a:t>
            </a:r>
            <a:endParaRPr lang="zh-CN" alt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响应</a:t>
            </a:r>
            <a:r>
              <a:rPr lang="en-US" altLang="zh-CN" sz="1050" dirty="0"/>
              <a:t>: </a:t>
            </a:r>
            <a:r>
              <a:rPr lang="zh-CN" altLang="en-US" sz="1050" dirty="0"/>
              <a:t>物品详情</a:t>
            </a:r>
            <a:endParaRPr lang="en-US" altLang="zh-CN" sz="1050" dirty="0"/>
          </a:p>
          <a:p>
            <a:endParaRPr lang="zh-CN" altLang="en-US" sz="1050" dirty="0"/>
          </a:p>
          <a:p>
            <a:r>
              <a:rPr lang="zh-CN" altLang="en-US" sz="1100" b="1" dirty="0"/>
              <a:t>创建物品接口</a:t>
            </a:r>
            <a:endParaRPr lang="zh-CN" alt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/>
              <a:t>URL: `/thing/create`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方法</a:t>
            </a:r>
            <a:r>
              <a:rPr lang="en-US" altLang="zh-CN" sz="1050" dirty="0"/>
              <a:t>: POST</a:t>
            </a:r>
            <a:endParaRPr lang="en-US" altLang="zh-C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权限</a:t>
            </a:r>
            <a:r>
              <a:rPr lang="en-US" altLang="zh-CN" sz="1050" dirty="0"/>
              <a:t>: </a:t>
            </a:r>
            <a:r>
              <a:rPr lang="zh-CN" altLang="en-US" sz="1050" dirty="0"/>
              <a:t>管理员</a:t>
            </a:r>
            <a:endParaRPr lang="zh-CN" alt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参数</a:t>
            </a:r>
            <a:r>
              <a:rPr lang="en-US" altLang="zh-CN" sz="1050" dirty="0"/>
              <a:t>: `Thing </a:t>
            </a:r>
            <a:r>
              <a:rPr lang="en-US" altLang="zh-CN" sz="1050" dirty="0" err="1"/>
              <a:t>thing</a:t>
            </a:r>
            <a:r>
              <a:rPr lang="en-US" altLang="zh-CN" sz="1050" dirty="0"/>
              <a:t>`</a:t>
            </a:r>
            <a:r>
              <a:rPr lang="zh-CN" altLang="en-US" sz="1050" dirty="0"/>
              <a:t>（物品实体）</a:t>
            </a:r>
            <a:endParaRPr lang="zh-CN" alt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响应</a:t>
            </a:r>
            <a:r>
              <a:rPr lang="en-US" altLang="zh-CN" sz="1050" dirty="0"/>
              <a:t>: </a:t>
            </a:r>
            <a:r>
              <a:rPr lang="zh-CN" altLang="en-US" sz="1050" dirty="0"/>
              <a:t>创建成功提示</a:t>
            </a:r>
            <a:endParaRPr lang="zh-CN" alt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dirty="0"/>
              <a:t>事务</a:t>
            </a:r>
            <a:r>
              <a:rPr lang="en-US" altLang="zh-CN" sz="1050" dirty="0"/>
              <a:t>: </a:t>
            </a:r>
            <a:r>
              <a:rPr lang="zh-CN" altLang="en-US" sz="1050" dirty="0"/>
              <a:t>确保创建操作的原子性</a:t>
            </a:r>
            <a:endParaRPr lang="zh-CN" altLang="en-US" sz="1050" dirty="0"/>
          </a:p>
        </p:txBody>
      </p:sp>
      <p:sp>
        <p:nvSpPr>
          <p:cNvPr id="8" name="任意多边形: 形状 40"/>
          <p:cNvSpPr/>
          <p:nvPr/>
        </p:nvSpPr>
        <p:spPr>
          <a:xfrm>
            <a:off x="5507990" y="843280"/>
            <a:ext cx="1375410" cy="318770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关系图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90" y="1275080"/>
            <a:ext cx="2567940" cy="1040130"/>
          </a:xfrm>
          <a:prstGeom prst="rect">
            <a:avLst/>
          </a:prstGeom>
        </p:spPr>
      </p:pic>
      <p:sp>
        <p:nvSpPr>
          <p:cNvPr id="10" name="任意多边形: 形状 40"/>
          <p:cNvSpPr/>
          <p:nvPr/>
        </p:nvSpPr>
        <p:spPr>
          <a:xfrm>
            <a:off x="5507990" y="2428240"/>
            <a:ext cx="1438275" cy="290195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部分代码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5" y="2931795"/>
            <a:ext cx="3448685" cy="215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40"/>
          <p:cNvSpPr/>
          <p:nvPr/>
        </p:nvSpPr>
        <p:spPr>
          <a:xfrm>
            <a:off x="611526" y="699951"/>
            <a:ext cx="2090366" cy="780806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主要方法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323" y="1600897"/>
            <a:ext cx="6177606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getDataList</a:t>
            </a:r>
            <a:r>
              <a:rPr lang="zh-CN" altLang="fr-FR" sz="1600" dirty="0"/>
              <a:t>：</a:t>
            </a:r>
            <a:r>
              <a:rPr lang="zh-CN" altLang="en-US" sz="1600" dirty="0"/>
              <a:t>获取教师列表数据。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getCDataList</a:t>
            </a:r>
            <a:r>
              <a:rPr lang="zh-CN" altLang="fr-FR" sz="1600" dirty="0"/>
              <a:t>：</a:t>
            </a:r>
            <a:r>
              <a:rPr lang="zh-CN" altLang="en-US" sz="1600" dirty="0"/>
              <a:t>获取分类列表数据。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getTagDataList</a:t>
            </a:r>
            <a:r>
              <a:rPr lang="zh-CN" altLang="fr-FR" sz="1600" dirty="0"/>
              <a:t>：</a:t>
            </a:r>
            <a:r>
              <a:rPr lang="zh-CN" altLang="en-US" sz="1600" dirty="0"/>
              <a:t>获取标签列表数据。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onSearchChange</a:t>
            </a:r>
            <a:r>
              <a:rPr lang="zh-CN" altLang="fr-FR" sz="1600" dirty="0"/>
              <a:t>：</a:t>
            </a:r>
            <a:r>
              <a:rPr lang="zh-CN" altLang="en-US" sz="1600" dirty="0"/>
              <a:t>更新搜索关键字。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onSearch</a:t>
            </a:r>
            <a:r>
              <a:rPr lang="zh-CN" altLang="fr-FR" sz="1600" dirty="0"/>
              <a:t>：</a:t>
            </a:r>
            <a:r>
              <a:rPr lang="zh-CN" altLang="en-US" sz="1600" dirty="0"/>
              <a:t>执行搜索操作。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handleAdd</a:t>
            </a:r>
            <a:r>
              <a:rPr lang="zh-CN" altLang="fr-FR" sz="1600" dirty="0"/>
              <a:t>：</a:t>
            </a:r>
            <a:r>
              <a:rPr lang="zh-CN" altLang="en-US" sz="1600" dirty="0"/>
              <a:t>打开新增教师弹窗。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handleEdit</a:t>
            </a:r>
            <a:r>
              <a:rPr lang="zh-CN" altLang="fr-FR" sz="1600" dirty="0"/>
              <a:t>：</a:t>
            </a:r>
            <a:r>
              <a:rPr lang="zh-CN" altLang="en-US" sz="1600" dirty="0"/>
              <a:t>打开编辑教师弹窗，并填充表单数据。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confirmDelete</a:t>
            </a:r>
            <a:r>
              <a:rPr lang="zh-CN" altLang="fr-FR" sz="1600" dirty="0"/>
              <a:t>：</a:t>
            </a:r>
            <a:r>
              <a:rPr lang="zh-CN" altLang="en-US" sz="1600" dirty="0"/>
              <a:t>确认删除教师信息。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handleBatchDelete</a:t>
            </a:r>
            <a:r>
              <a:rPr lang="zh-CN" altLang="fr-FR" sz="1600" dirty="0"/>
              <a:t>：</a:t>
            </a:r>
            <a:r>
              <a:rPr lang="zh-CN" altLang="en-US" sz="1600" dirty="0"/>
              <a:t>批量删除教师信息。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handleOk</a:t>
            </a:r>
            <a:r>
              <a:rPr lang="zh-CN" altLang="fr-FR" sz="1600" dirty="0"/>
              <a:t>：</a:t>
            </a:r>
            <a:r>
              <a:rPr lang="zh-CN" altLang="en-US" sz="1600" dirty="0"/>
              <a:t>确认弹窗表单的操作（新增或编辑）。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handleCancel</a:t>
            </a:r>
            <a:r>
              <a:rPr lang="zh-CN" altLang="fr-FR" sz="1600" dirty="0"/>
              <a:t>：</a:t>
            </a:r>
            <a:r>
              <a:rPr lang="zh-CN" altLang="en-US" sz="1600" dirty="0"/>
              <a:t>取消弹窗操作。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resetModal</a:t>
            </a:r>
            <a:r>
              <a:rPr lang="zh-CN" altLang="fr-FR" sz="1600" dirty="0"/>
              <a:t>：</a:t>
            </a:r>
            <a:r>
              <a:rPr lang="zh-CN" altLang="en-US" sz="1600" dirty="0"/>
              <a:t>重置表单和文件列表。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1600" dirty="0"/>
              <a:t>hideModal</a:t>
            </a:r>
            <a:r>
              <a:rPr lang="zh-CN" altLang="fr-FR" sz="1600" dirty="0"/>
              <a:t>：</a:t>
            </a:r>
            <a:r>
              <a:rPr lang="zh-CN" altLang="en-US" sz="1600" dirty="0"/>
              <a:t>隐藏弹窗。</a:t>
            </a:r>
            <a:endParaRPr lang="zh-CN" altLang="en-US" sz="1600" dirty="0"/>
          </a:p>
        </p:txBody>
      </p:sp>
      <p:sp>
        <p:nvSpPr>
          <p:cNvPr id="8" name="任意多边形: 形状 40"/>
          <p:cNvSpPr/>
          <p:nvPr/>
        </p:nvSpPr>
        <p:spPr>
          <a:xfrm>
            <a:off x="5219958" y="699951"/>
            <a:ext cx="2090366" cy="780806"/>
          </a:xfrm>
          <a:prstGeom prst="homePlate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API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说明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75646" y="1563432"/>
            <a:ext cx="5592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listApi</a:t>
            </a:r>
            <a:r>
              <a:rPr lang="zh-CN" altLang="en-US" sz="1600" dirty="0"/>
              <a:t>：获取教师列表数据的</a:t>
            </a:r>
            <a:r>
              <a:rPr lang="en-US" altLang="zh-CN" sz="1600" dirty="0"/>
              <a:t>API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createApi</a:t>
            </a:r>
            <a:r>
              <a:rPr lang="zh-CN" altLang="en-US" sz="1600" dirty="0"/>
              <a:t>：创建新教师的</a:t>
            </a:r>
            <a:r>
              <a:rPr lang="en-US" altLang="zh-CN" sz="1600" dirty="0"/>
              <a:t>API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updateApi</a:t>
            </a:r>
            <a:r>
              <a:rPr lang="zh-CN" altLang="en-US" sz="1600" dirty="0"/>
              <a:t>：更新教师信息的</a:t>
            </a:r>
            <a:r>
              <a:rPr lang="en-US" altLang="zh-CN" sz="1600" dirty="0"/>
              <a:t>API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deleteApi</a:t>
            </a:r>
            <a:r>
              <a:rPr lang="zh-CN" altLang="en-US" sz="1600" dirty="0"/>
              <a:t>：删除教师信息的</a:t>
            </a:r>
            <a:r>
              <a:rPr lang="en-US" altLang="zh-CN" sz="1600" dirty="0"/>
              <a:t>API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listClassificationApi</a:t>
            </a:r>
            <a:r>
              <a:rPr lang="zh-CN" altLang="en-US" sz="1600" dirty="0"/>
              <a:t>：获取分类列表的</a:t>
            </a:r>
            <a:r>
              <a:rPr lang="en-US" altLang="zh-CN" sz="1600" dirty="0"/>
              <a:t>API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listTagApi</a:t>
            </a:r>
            <a:r>
              <a:rPr lang="zh-CN" altLang="en-US" sz="1600" dirty="0"/>
              <a:t>：获取标签列表的</a:t>
            </a:r>
            <a:r>
              <a:rPr lang="en-US" altLang="zh-CN" sz="1600" dirty="0"/>
              <a:t>API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850" y="771525"/>
            <a:ext cx="831024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     </a:t>
            </a:r>
            <a:r>
              <a:rPr lang="zh-CN" altLang="en-US" sz="1400" dirty="0"/>
              <a:t> 通知管理模块是一个用于管理系统通知的功能模块。该模块支持通知的新增、编辑、删除和批量删除等操作，提供了用户友好的界面和高效的操作方式。本模块使用了</a:t>
            </a:r>
            <a:r>
              <a:rPr lang="en-US" altLang="zh-CN" sz="1400" dirty="0"/>
              <a:t>Vue.js</a:t>
            </a:r>
            <a:r>
              <a:rPr lang="zh-CN" altLang="en-US" sz="1400" dirty="0"/>
              <a:t>框架，并结合</a:t>
            </a:r>
            <a:r>
              <a:rPr lang="en-US" altLang="zh-CN" sz="1400" dirty="0"/>
              <a:t>`ant-design-</a:t>
            </a:r>
            <a:r>
              <a:rPr lang="en-US" altLang="zh-CN" sz="1400" dirty="0" err="1"/>
              <a:t>vue</a:t>
            </a:r>
            <a:r>
              <a:rPr lang="en-US" altLang="zh-CN" sz="1400" dirty="0"/>
              <a:t>`</a:t>
            </a:r>
            <a:r>
              <a:rPr lang="zh-CN" altLang="en-US" sz="1400" dirty="0"/>
              <a:t>组件库，确保界面的美观性和一致性。</a:t>
            </a:r>
            <a:endParaRPr lang="zh-CN" altLang="en-US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-36195" y="2067560"/>
            <a:ext cx="9242425" cy="200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1400" b="1" dirty="0"/>
              <a:t>通知信息展示：</a:t>
            </a:r>
            <a:r>
              <a:rPr lang="zh-CN" altLang="en-US" sz="1400" dirty="0"/>
              <a:t>使用</a:t>
            </a:r>
            <a:r>
              <a:rPr lang="en-US" altLang="zh-CN" sz="1400" dirty="0"/>
              <a:t>`a-table`</a:t>
            </a:r>
            <a:r>
              <a:rPr lang="zh-CN" altLang="en-US" sz="1400" dirty="0"/>
              <a:t>组件展示通知列表，包括通知的标题、内容和操作按钮。支持分页显示，每页显示</a:t>
            </a:r>
            <a:r>
              <a:rPr lang="en-US" altLang="zh-CN" sz="1400" dirty="0"/>
              <a:t>10</a:t>
            </a:r>
            <a:r>
              <a:rPr lang="zh-CN" altLang="en-US" sz="1400" dirty="0"/>
              <a:t>条通知信息。</a:t>
            </a:r>
            <a:endParaRPr lang="zh-CN" alt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1400" b="1" dirty="0"/>
              <a:t>搜索功能：</a:t>
            </a:r>
            <a:r>
              <a:rPr lang="zh-CN" altLang="en-US" sz="1400" dirty="0"/>
              <a:t>可以通过关键词搜索通知信息，并实时更新搜索结果。</a:t>
            </a:r>
            <a:endParaRPr lang="zh-CN" alt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1400" b="1" dirty="0"/>
              <a:t>新增通知：</a:t>
            </a:r>
            <a:r>
              <a:rPr lang="zh-CN" altLang="en-US" sz="1400" dirty="0"/>
              <a:t>通过点击“新增”按钮，弹出表单输入通知的标题和内容。支持表单验证，确保必要字段的完整性。</a:t>
            </a:r>
            <a:endParaRPr lang="zh-CN" alt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1400" b="1" dirty="0"/>
              <a:t>编辑通知：</a:t>
            </a:r>
            <a:r>
              <a:rPr lang="zh-CN" altLang="en-US" sz="1400" dirty="0"/>
              <a:t>通过点击表格中的“编辑”按钮，弹出表单编辑现有通知的信息。</a:t>
            </a:r>
            <a:endParaRPr lang="zh-CN" alt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1400" b="1" dirty="0"/>
              <a:t>删除通知：</a:t>
            </a:r>
            <a:r>
              <a:rPr lang="zh-CN" altLang="en-US" sz="1400" dirty="0"/>
              <a:t>支持单个删除和批量删除操作，确保通知信息的及时更新。</a:t>
            </a:r>
            <a:endParaRPr lang="zh-CN" altLang="en-US" sz="1400" dirty="0"/>
          </a:p>
        </p:txBody>
      </p:sp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概述（通知管理）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539750" y="699135"/>
            <a:ext cx="7874635" cy="4114800"/>
          </a:xfrm>
          <a:prstGeom prst="rect">
            <a:avLst/>
          </a:prstGeom>
        </p:spPr>
      </p:pic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截图展示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857885" y="987425"/>
            <a:ext cx="7128510" cy="3407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于瑞东工作介绍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截图展示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897255" y="964565"/>
            <a:ext cx="7103110" cy="3692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-登录表单的编写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043" name="文本框 1"/>
          <p:cNvSpPr txBox="1"/>
          <p:nvPr/>
        </p:nvSpPr>
        <p:spPr>
          <a:xfrm>
            <a:off x="682625" y="771525"/>
            <a:ext cx="50800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前端：</a:t>
            </a:r>
            <a:endParaRPr lang="zh-CN" altLang="en-US" sz="1600" dirty="0">
              <a:latin typeface="宋体" panose="02010600030101010101" pitchFamily="2" charset="-122"/>
            </a:endParaRPr>
          </a:p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使用</a:t>
            </a:r>
            <a:r>
              <a:rPr lang="en-US" altLang="zh-CN" sz="1600" dirty="0">
                <a:latin typeface="宋体" panose="02010600030101010101" pitchFamily="2" charset="-122"/>
              </a:rPr>
              <a:t>vue</a:t>
            </a:r>
            <a:r>
              <a:rPr lang="zh-CN" altLang="en-US" sz="1600" dirty="0">
                <a:latin typeface="宋体" panose="02010600030101010101" pitchFamily="2" charset="-122"/>
              </a:rPr>
              <a:t>书写登录表单，点击登录按钮提交表单执行函数“</a:t>
            </a:r>
            <a:r>
              <a:rPr lang="en-US" altLang="zh-CN" sz="1600" dirty="0">
                <a:latin typeface="宋体" panose="02010600030101010101" pitchFamily="2" charset="-122"/>
              </a:rPr>
              <a:t>handleSubmit”</a:t>
            </a:r>
            <a:endParaRPr lang="en-US" altLang="zh-CN" sz="1600" dirty="0">
              <a:latin typeface="宋体" panose="02010600030101010101" pitchFamily="2" charset="-122"/>
            </a:endParaRPr>
          </a:p>
        </p:txBody>
      </p:sp>
      <p:pic>
        <p:nvPicPr>
          <p:cNvPr id="8704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749425"/>
            <a:ext cx="3824288" cy="1874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581150"/>
            <a:ext cx="4591050" cy="2422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452438" y="655638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2438" y="4602163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六边形 1"/>
          <p:cNvSpPr/>
          <p:nvPr/>
        </p:nvSpPr>
        <p:spPr>
          <a:xfrm rot="5400000">
            <a:off x="2489994" y="2199481"/>
            <a:ext cx="1417638" cy="1222375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六边形 21"/>
          <p:cNvSpPr/>
          <p:nvPr/>
        </p:nvSpPr>
        <p:spPr>
          <a:xfrm rot="5400000">
            <a:off x="1684338" y="2271713"/>
            <a:ext cx="923925" cy="796925"/>
          </a:xfrm>
          <a:prstGeom prst="hexago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六边形 25"/>
          <p:cNvSpPr/>
          <p:nvPr/>
        </p:nvSpPr>
        <p:spPr>
          <a:xfrm rot="5400000">
            <a:off x="2266950" y="1781175"/>
            <a:ext cx="623888" cy="538163"/>
          </a:xfrm>
          <a:prstGeom prst="hexago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1" name="文本框 3"/>
          <p:cNvSpPr txBox="1"/>
          <p:nvPr/>
        </p:nvSpPr>
        <p:spPr>
          <a:xfrm>
            <a:off x="2754313" y="2430463"/>
            <a:ext cx="854075" cy="782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089400" y="2544763"/>
            <a:ext cx="1706563" cy="5540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000" dirty="0">
                <a:latin typeface="汉仪中黑S" pitchFamily="18" charset="-122"/>
                <a:ea typeface="汉仪中黑S" pitchFamily="18" charset="-122"/>
              </a:rPr>
              <a:t>功能介绍</a:t>
            </a:r>
            <a:endParaRPr lang="zh-CN" altLang="en-US" sz="3000" dirty="0">
              <a:latin typeface="汉仪中黑S" pitchFamily="18" charset="-122"/>
              <a:ea typeface="汉仪中黑S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endParaRPr lang="en-GB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067" name="文本框 1"/>
          <p:cNvSpPr txBox="1"/>
          <p:nvPr/>
        </p:nvSpPr>
        <p:spPr>
          <a:xfrm>
            <a:off x="539750" y="842963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这个函数通过接收后端传来的信息来判断是否查询到了对应的用户，根据成功失败提示不同的消息。</a:t>
            </a:r>
            <a:endParaRPr lang="zh-CN" altLang="en-US" sz="1600" dirty="0">
              <a:latin typeface="宋体" panose="02010600030101010101" pitchFamily="2" charset="-122"/>
            </a:endParaRPr>
          </a:p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后端：监听该登录页面，方法是</a:t>
            </a:r>
            <a:r>
              <a:rPr lang="en-US" altLang="zh-CN" sz="1600" dirty="0">
                <a:latin typeface="宋体" panose="02010600030101010101" pitchFamily="2" charset="-122"/>
              </a:rPr>
              <a:t>post</a:t>
            </a:r>
            <a:r>
              <a:rPr lang="zh-CN" altLang="en-US" sz="1600" dirty="0">
                <a:latin typeface="宋体" panose="02010600030101010101" pitchFamily="2" charset="-122"/>
              </a:rPr>
              <a:t>，也就是提交表单，密码使用了</a:t>
            </a:r>
            <a:r>
              <a:rPr lang="en-US" altLang="zh-CN" sz="1600" dirty="0">
                <a:latin typeface="宋体" panose="02010600030101010101" pitchFamily="2" charset="-122"/>
              </a:rPr>
              <a:t>MD5</a:t>
            </a:r>
            <a:r>
              <a:rPr lang="zh-CN" altLang="en-US" sz="1600" dirty="0">
                <a:latin typeface="宋体" panose="02010600030101010101" pitchFamily="2" charset="-122"/>
              </a:rPr>
              <a:t>加密保证了安全性：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8806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2355850"/>
            <a:ext cx="5273675" cy="2017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endParaRPr lang="en-GB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1" name="文本框 1"/>
          <p:cNvSpPr txBox="1"/>
          <p:nvPr/>
        </p:nvSpPr>
        <p:spPr>
          <a:xfrm>
            <a:off x="539750" y="771525"/>
            <a:ext cx="5080000" cy="13223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en-US" altLang="zh-CN" sz="1600" dirty="0">
                <a:latin typeface="宋体" panose="02010600030101010101" pitchFamily="2" charset="-122"/>
              </a:rPr>
              <a:t>getAdminUser</a:t>
            </a:r>
            <a:r>
              <a:rPr lang="zh-CN" altLang="en-US" sz="1600" dirty="0">
                <a:latin typeface="宋体" panose="02010600030101010101" pitchFamily="2" charset="-122"/>
              </a:rPr>
              <a:t>是个</a:t>
            </a:r>
            <a:r>
              <a:rPr lang="en-US" altLang="zh-CN" sz="1600" dirty="0">
                <a:latin typeface="宋体" panose="02010600030101010101" pitchFamily="2" charset="-122"/>
              </a:rPr>
              <a:t>User</a:t>
            </a:r>
            <a:r>
              <a:rPr lang="zh-CN" altLang="en-US" sz="1600" dirty="0">
                <a:latin typeface="宋体" panose="02010600030101010101" pitchFamily="2" charset="-122"/>
              </a:rPr>
              <a:t>用户类的接口，</a:t>
            </a:r>
            <a:r>
              <a:rPr lang="en-US" altLang="zh-CN" sz="1600" dirty="0">
                <a:latin typeface="宋体" panose="02010600030101010101" pitchFamily="2" charset="-122"/>
              </a:rPr>
              <a:t>User</a:t>
            </a:r>
            <a:r>
              <a:rPr lang="zh-CN" altLang="en-US" sz="1600" dirty="0">
                <a:latin typeface="宋体" panose="02010600030101010101" pitchFamily="2" charset="-122"/>
              </a:rPr>
              <a:t>是根据数据库里的用户表创建的用户类，</a:t>
            </a:r>
            <a:r>
              <a:rPr lang="en-US" altLang="zh-CN" sz="1600" dirty="0">
                <a:latin typeface="宋体" panose="02010600030101010101" pitchFamily="2" charset="-122"/>
              </a:rPr>
              <a:t>getAdminUser</a:t>
            </a:r>
            <a:r>
              <a:rPr lang="zh-CN" altLang="en-US" sz="1600" dirty="0">
                <a:latin typeface="宋体" panose="02010600030101010101" pitchFamily="2" charset="-122"/>
              </a:rPr>
              <a:t>是根据传入的 </a:t>
            </a:r>
            <a:r>
              <a:rPr lang="en-US" altLang="zh-CN" sz="1600" dirty="0">
                <a:latin typeface="宋体" panose="02010600030101010101" pitchFamily="2" charset="-122"/>
              </a:rPr>
              <a:t>User </a:t>
            </a:r>
            <a:r>
              <a:rPr lang="zh-CN" altLang="en-US" sz="1600" dirty="0">
                <a:latin typeface="宋体" panose="02010600030101010101" pitchFamily="2" charset="-122"/>
              </a:rPr>
              <a:t>对象的用户名和密码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查询出角色 </a:t>
            </a:r>
            <a:r>
              <a:rPr lang="en-US" altLang="zh-CN" sz="1600" dirty="0">
                <a:latin typeface="宋体" panose="02010600030101010101" pitchFamily="2" charset="-122"/>
              </a:rPr>
              <a:t>ID </a:t>
            </a:r>
            <a:r>
              <a:rPr lang="zh-CN" altLang="en-US" sz="1600" dirty="0">
                <a:latin typeface="宋体" panose="02010600030101010101" pitchFamily="2" charset="-122"/>
              </a:rPr>
              <a:t>大于 </a:t>
            </a:r>
            <a:r>
              <a:rPr lang="en-US" altLang="zh-CN" sz="1600" dirty="0">
                <a:latin typeface="宋体" panose="02010600030101010101" pitchFamily="2" charset="-122"/>
              </a:rPr>
              <a:t>1 </a:t>
            </a:r>
            <a:r>
              <a:rPr lang="zh-CN" altLang="en-US" sz="1600" dirty="0">
                <a:latin typeface="宋体" panose="02010600030101010101" pitchFamily="2" charset="-122"/>
              </a:rPr>
              <a:t>的用户信息。若为空就传消息用户名或密码错误，若不为空就是查询成功了。</a:t>
            </a:r>
            <a:r>
              <a:rPr lang="en-US" altLang="zh-CN" sz="1600" dirty="0">
                <a:latin typeface="宋体" panose="02010600030101010101" pitchFamily="2" charset="-122"/>
              </a:rPr>
              <a:t>getAdminUser</a:t>
            </a:r>
            <a:r>
              <a:rPr lang="zh-CN" altLang="en-US" sz="1600" dirty="0">
                <a:latin typeface="宋体" panose="02010600030101010101" pitchFamily="2" charset="-122"/>
              </a:rPr>
              <a:t>具体实现如下</a:t>
            </a:r>
            <a:r>
              <a:rPr lang="en-US" altLang="zh-CN" sz="1600" dirty="0">
                <a:latin typeface="宋体" panose="02010600030101010101" pitchFamily="2" charset="-122"/>
              </a:rPr>
              <a:t>: </a:t>
            </a:r>
            <a:endParaRPr lang="en-US" altLang="zh-CN" sz="1600" dirty="0">
              <a:latin typeface="宋体" panose="02010600030101010101" pitchFamily="2" charset="-122"/>
            </a:endParaRPr>
          </a:p>
        </p:txBody>
      </p:sp>
      <p:pic>
        <p:nvPicPr>
          <p:cNvPr id="8909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2571750"/>
            <a:ext cx="5273675" cy="169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endParaRPr lang="en-GB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115" name="文本框 1"/>
          <p:cNvSpPr txBox="1"/>
          <p:nvPr/>
        </p:nvSpPr>
        <p:spPr>
          <a:xfrm>
            <a:off x="611188" y="842963"/>
            <a:ext cx="5080000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利用了</a:t>
            </a:r>
            <a:r>
              <a:rPr lang="en-US" altLang="zh-CN" sz="1600" dirty="0">
                <a:latin typeface="宋体" panose="02010600030101010101" pitchFamily="2" charset="-122"/>
              </a:rPr>
              <a:t>MyBatis-Plus </a:t>
            </a:r>
            <a:r>
              <a:rPr lang="zh-CN" altLang="en-US" sz="1600" dirty="0">
                <a:latin typeface="宋体" panose="02010600030101010101" pitchFamily="2" charset="-122"/>
              </a:rPr>
              <a:t>提供的 </a:t>
            </a:r>
            <a:r>
              <a:rPr lang="en-US" altLang="zh-CN" sz="1600" dirty="0">
                <a:latin typeface="宋体" panose="02010600030101010101" pitchFamily="2" charset="-122"/>
              </a:rPr>
              <a:t>QueryWrapper </a:t>
            </a:r>
            <a:r>
              <a:rPr lang="zh-CN" altLang="en-US" sz="1600" dirty="0">
                <a:latin typeface="宋体" panose="02010600030101010101" pitchFamily="2" charset="-122"/>
              </a:rPr>
              <a:t>类来构建查询条件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简化了 </a:t>
            </a:r>
            <a:r>
              <a:rPr lang="en-US" altLang="zh-CN" sz="1600" dirty="0">
                <a:latin typeface="宋体" panose="02010600030101010101" pitchFamily="2" charset="-122"/>
              </a:rPr>
              <a:t>SQL </a:t>
            </a:r>
            <a:r>
              <a:rPr lang="zh-CN" altLang="en-US" sz="1600" dirty="0">
                <a:latin typeface="宋体" panose="02010600030101010101" pitchFamily="2" charset="-122"/>
              </a:rPr>
              <a:t>语句的拼接过程。</a:t>
            </a:r>
            <a:endParaRPr lang="zh-CN" altLang="en-US" sz="1600" dirty="0">
              <a:latin typeface="宋体" panose="02010600030101010101" pitchFamily="2" charset="-122"/>
            </a:endParaRPr>
          </a:p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服务层：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9011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779588"/>
            <a:ext cx="5275262" cy="855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7" name="文本框 2"/>
          <p:cNvSpPr txBox="1"/>
          <p:nvPr/>
        </p:nvSpPr>
        <p:spPr>
          <a:xfrm>
            <a:off x="611188" y="2787650"/>
            <a:ext cx="5080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定义了一些接口</a:t>
            </a:r>
            <a:endParaRPr lang="zh-CN" altLang="en-US" sz="1600" dirty="0">
              <a:latin typeface="宋体" panose="02010600030101010101" pitchFamily="2" charset="-122"/>
            </a:endParaRPr>
          </a:p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持久层：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901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3505200"/>
            <a:ext cx="5275262" cy="1165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9" name="文本框 3"/>
          <p:cNvSpPr txBox="1"/>
          <p:nvPr/>
        </p:nvSpPr>
        <p:spPr>
          <a:xfrm>
            <a:off x="539750" y="4732338"/>
            <a:ext cx="50800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通过继承</a:t>
            </a:r>
            <a:r>
              <a:rPr lang="en-US" altLang="zh-CN" sz="1600" dirty="0">
                <a:latin typeface="宋体" panose="02010600030101010101" pitchFamily="2" charset="-122"/>
              </a:rPr>
              <a:t>BaseMapper</a:t>
            </a:r>
            <a:r>
              <a:rPr lang="zh-CN" altLang="en-US" sz="1600" dirty="0">
                <a:latin typeface="宋体" panose="02010600030101010101" pitchFamily="2" charset="-122"/>
              </a:rPr>
              <a:t>对数据库进行操作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endParaRPr lang="en-GB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139" name="文本框 1"/>
          <p:cNvSpPr txBox="1"/>
          <p:nvPr/>
        </p:nvSpPr>
        <p:spPr>
          <a:xfrm>
            <a:off x="682625" y="915988"/>
            <a:ext cx="5080000" cy="2306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整个登录的过程如下：</a:t>
            </a:r>
            <a:endParaRPr lang="zh-CN" altLang="en-US" sz="1600" dirty="0">
              <a:latin typeface="宋体" panose="02010600030101010101" pitchFamily="2" charset="-122"/>
            </a:endParaRPr>
          </a:p>
          <a:p>
            <a:pPr algn="just" defTabSz="266700" eaLnBrk="1" hangingPunct="1"/>
            <a:r>
              <a:rPr lang="en-US" altLang="zh-CN" sz="1600" dirty="0">
                <a:latin typeface="宋体" panose="02010600030101010101" pitchFamily="2" charset="-122"/>
              </a:rPr>
              <a:t>Vue</a:t>
            </a:r>
            <a:r>
              <a:rPr lang="zh-CN" altLang="en-US" sz="1600" dirty="0">
                <a:latin typeface="宋体" panose="02010600030101010101" pitchFamily="2" charset="-122"/>
              </a:rPr>
              <a:t>实现登录表单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用户填写账号密码并点击登录按钮提交表单</a:t>
            </a:r>
            <a:r>
              <a:rPr lang="en-US" altLang="zh-CN" sz="1600" dirty="0">
                <a:latin typeface="宋体" panose="02010600030101010101" pitchFamily="2" charset="-122"/>
              </a:rPr>
              <a:t>-&gt; handleSubmit </a:t>
            </a:r>
            <a:r>
              <a:rPr lang="zh-CN" altLang="en-US" sz="1600" dirty="0">
                <a:latin typeface="宋体" panose="02010600030101010101" pitchFamily="2" charset="-122"/>
              </a:rPr>
              <a:t>函数被触发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将登录表单数据发送到后端</a:t>
            </a:r>
            <a:r>
              <a:rPr lang="en-US" altLang="zh-CN" sz="1600" dirty="0">
                <a:latin typeface="宋体" panose="02010600030101010101" pitchFamily="2" charset="-122"/>
              </a:rPr>
              <a:t>-&gt;</a:t>
            </a:r>
            <a:r>
              <a:rPr lang="zh-CN" altLang="en-US" sz="1600" dirty="0">
                <a:latin typeface="宋体" panose="02010600030101010101" pitchFamily="2" charset="-122"/>
              </a:rPr>
              <a:t>后端监听到登录页面的 </a:t>
            </a:r>
            <a:r>
              <a:rPr lang="en-US" altLang="zh-CN" sz="1600" dirty="0">
                <a:latin typeface="宋体" panose="02010600030101010101" pitchFamily="2" charset="-122"/>
              </a:rPr>
              <a:t>POST </a:t>
            </a:r>
            <a:r>
              <a:rPr lang="zh-CN" altLang="en-US" sz="1600" dirty="0">
                <a:latin typeface="宋体" panose="02010600030101010101" pitchFamily="2" charset="-122"/>
              </a:rPr>
              <a:t>请求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获取前端传递的用户名和密码信息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并调用 </a:t>
            </a:r>
            <a:r>
              <a:rPr lang="en-US" altLang="zh-CN" sz="1600" dirty="0">
                <a:latin typeface="宋体" panose="02010600030101010101" pitchFamily="2" charset="-122"/>
              </a:rPr>
              <a:t>getAdminUser </a:t>
            </a:r>
            <a:r>
              <a:rPr lang="zh-CN" altLang="en-US" sz="1600" dirty="0">
                <a:latin typeface="宋体" panose="02010600030101010101" pitchFamily="2" charset="-122"/>
              </a:rPr>
              <a:t>方法根据用户名和加密后的密码查询数据库中的管理员用户信息</a:t>
            </a:r>
            <a:r>
              <a:rPr lang="en-US" altLang="zh-CN" sz="1600" dirty="0">
                <a:latin typeface="宋体" panose="02010600030101010101" pitchFamily="2" charset="-122"/>
              </a:rPr>
              <a:t>-&gt;</a:t>
            </a:r>
            <a:r>
              <a:rPr lang="zh-CN" altLang="en-US" sz="1600" dirty="0">
                <a:latin typeface="宋体" panose="02010600030101010101" pitchFamily="2" charset="-122"/>
              </a:rPr>
              <a:t>根据查询结果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后端组装成功或失败的响应数据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并将其返回给前端</a:t>
            </a:r>
            <a:r>
              <a:rPr lang="en-US" altLang="zh-CN" sz="1600" dirty="0">
                <a:latin typeface="宋体" panose="02010600030101010101" pitchFamily="2" charset="-122"/>
              </a:rPr>
              <a:t>-&gt;</a:t>
            </a:r>
            <a:r>
              <a:rPr lang="zh-CN" altLang="en-US" sz="1600" dirty="0">
                <a:latin typeface="宋体" panose="02010600030101010101" pitchFamily="2" charset="-122"/>
              </a:rPr>
              <a:t>前端接收到后端返回的登录结果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根据结果显示成功或失败的提示消息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-注册账号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63" name="文本框 1"/>
          <p:cNvSpPr txBox="1"/>
          <p:nvPr/>
        </p:nvSpPr>
        <p:spPr>
          <a:xfrm>
            <a:off x="539750" y="915988"/>
            <a:ext cx="8280400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用户注册的逻辑和登录相同，也是</a:t>
            </a:r>
            <a:r>
              <a:rPr lang="en-US" altLang="zh-CN" sz="1600" dirty="0">
                <a:latin typeface="宋体" panose="02010600030101010101" pitchFamily="2" charset="-122"/>
              </a:rPr>
              <a:t>Vue</a:t>
            </a:r>
            <a:r>
              <a:rPr lang="zh-CN" altLang="en-US" sz="1600" dirty="0">
                <a:latin typeface="宋体" panose="02010600030101010101" pitchFamily="2" charset="-122"/>
              </a:rPr>
              <a:t>实现注册表单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用户填写注册信息并点击注册按钮提交表单</a:t>
            </a:r>
            <a:r>
              <a:rPr lang="en-US" altLang="zh-CN" sz="1600" dirty="0">
                <a:latin typeface="宋体" panose="02010600030101010101" pitchFamily="2" charset="-122"/>
              </a:rPr>
              <a:t>-&gt; userRegister </a:t>
            </a:r>
            <a:r>
              <a:rPr lang="zh-CN" altLang="en-US" sz="1600" dirty="0">
                <a:latin typeface="宋体" panose="02010600030101010101" pitchFamily="2" charset="-122"/>
              </a:rPr>
              <a:t>函数被触发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将注册表单数据发送到后端</a:t>
            </a:r>
            <a:r>
              <a:rPr lang="en-US" altLang="zh-CN" sz="1600" dirty="0">
                <a:latin typeface="宋体" panose="02010600030101010101" pitchFamily="2" charset="-122"/>
              </a:rPr>
              <a:t>-&gt;</a:t>
            </a:r>
            <a:r>
              <a:rPr lang="zh-CN" altLang="en-US" sz="1600" dirty="0">
                <a:latin typeface="宋体" panose="02010600030101010101" pitchFamily="2" charset="-122"/>
              </a:rPr>
              <a:t>后端监听到登录页面的 </a:t>
            </a:r>
            <a:r>
              <a:rPr lang="en-US" altLang="zh-CN" sz="1600" dirty="0">
                <a:latin typeface="宋体" panose="02010600030101010101" pitchFamily="2" charset="-122"/>
              </a:rPr>
              <a:t>POST </a:t>
            </a:r>
            <a:r>
              <a:rPr lang="zh-CN" altLang="en-US" sz="1600" dirty="0">
                <a:latin typeface="宋体" panose="02010600030101010101" pitchFamily="2" charset="-122"/>
              </a:rPr>
              <a:t>请求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获取前端传递的用户名和密码信息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以及邮箱和验证码，查验是否符合注册规范（是否有空值，两次输入密码是否相同，验证码是否相同等），规范则为其创建用户并返回消息 </a:t>
            </a:r>
            <a:r>
              <a:rPr lang="en-US" altLang="zh-CN" sz="1600" dirty="0">
                <a:latin typeface="宋体" panose="02010600030101010101" pitchFamily="2" charset="-122"/>
              </a:rPr>
              <a:t>-&gt;</a:t>
            </a:r>
            <a:r>
              <a:rPr lang="zh-CN" altLang="en-US" sz="1600" dirty="0">
                <a:latin typeface="宋体" panose="02010600030101010101" pitchFamily="2" charset="-122"/>
              </a:rPr>
              <a:t>前端接收到后端返回的结果</a:t>
            </a:r>
            <a:r>
              <a:rPr lang="en-US" altLang="zh-CN" sz="1600" dirty="0"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latin typeface="宋体" panose="02010600030101010101" pitchFamily="2" charset="-122"/>
              </a:rPr>
              <a:t>根据结果显示成功或失败的提示消息。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9216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2239963"/>
            <a:ext cx="5116512" cy="2703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13" y="1203325"/>
            <a:ext cx="4059237" cy="3267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13" y="1203325"/>
            <a:ext cx="4411662" cy="326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8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部分代码展示（前端）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915988"/>
            <a:ext cx="5275263" cy="177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211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部分代码展示（后端）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203325"/>
            <a:ext cx="4206875" cy="3741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部分代码展示（后端）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236" name="文本框 2"/>
          <p:cNvSpPr txBox="1"/>
          <p:nvPr/>
        </p:nvSpPr>
        <p:spPr>
          <a:xfrm>
            <a:off x="682625" y="722313"/>
            <a:ext cx="5080000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en-US" altLang="zh-CN" sz="1600" dirty="0">
                <a:latin typeface="宋体" panose="02010600030101010101" pitchFamily="2" charset="-122"/>
              </a:rPr>
              <a:t>User</a:t>
            </a:r>
            <a:r>
              <a:rPr lang="zh-CN" altLang="en-US" sz="1600" dirty="0">
                <a:latin typeface="宋体" panose="02010600030101010101" pitchFamily="2" charset="-122"/>
              </a:rPr>
              <a:t>用户类：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后台管理页面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259" name="文本框 1"/>
          <p:cNvSpPr txBox="1"/>
          <p:nvPr/>
        </p:nvSpPr>
        <p:spPr>
          <a:xfrm>
            <a:off x="682625" y="661988"/>
            <a:ext cx="6985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前端页面使用</a:t>
            </a:r>
            <a:r>
              <a:rPr lang="en-US" altLang="zh-CN" sz="1600" dirty="0">
                <a:latin typeface="宋体" panose="02010600030101010101" pitchFamily="2" charset="-122"/>
              </a:rPr>
              <a:t>vue</a:t>
            </a:r>
            <a:r>
              <a:rPr lang="zh-CN" altLang="en-US" sz="1600" dirty="0">
                <a:latin typeface="宋体" panose="02010600030101010101" pitchFamily="2" charset="-122"/>
              </a:rPr>
              <a:t>编写，其中使用路由来指向不同的管理页面，后端通过控制层与前端对接。部分页面演示如下：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9626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1550988"/>
            <a:ext cx="6769100" cy="3563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0" y="1492250"/>
            <a:ext cx="4156075" cy="2941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3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后台管理页面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28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92250"/>
            <a:ext cx="4243388" cy="3154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5" name="文本框 1"/>
          <p:cNvSpPr txBox="1"/>
          <p:nvPr/>
        </p:nvSpPr>
        <p:spPr>
          <a:xfrm>
            <a:off x="539750" y="866775"/>
            <a:ext cx="6985000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部分代码演示：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注册新账户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844550"/>
            <a:ext cx="7646988" cy="2862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验证码发送验证功能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07" name="文本框 1"/>
          <p:cNvSpPr txBox="1"/>
          <p:nvPr/>
        </p:nvSpPr>
        <p:spPr>
          <a:xfrm>
            <a:off x="755650" y="842963"/>
            <a:ext cx="50800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前端：</a:t>
            </a:r>
            <a:r>
              <a:rPr lang="en-US" altLang="zh-CN" sz="1600" dirty="0">
                <a:latin typeface="宋体" panose="02010600030101010101" pitchFamily="2" charset="-122"/>
              </a:rPr>
              <a:t>vue</a:t>
            </a:r>
            <a:r>
              <a:rPr lang="zh-CN" altLang="en-US" sz="1600" dirty="0">
                <a:latin typeface="宋体" panose="02010600030101010101" pitchFamily="2" charset="-122"/>
              </a:rPr>
              <a:t>表单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9830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443038"/>
            <a:ext cx="5273675" cy="998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8309" name="文本框 2"/>
          <p:cNvSpPr txBox="1"/>
          <p:nvPr/>
        </p:nvSpPr>
        <p:spPr>
          <a:xfrm>
            <a:off x="755650" y="2735263"/>
            <a:ext cx="50800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后端：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9831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305175"/>
            <a:ext cx="5273675" cy="12144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文本框 1"/>
          <p:cNvSpPr txBox="1"/>
          <p:nvPr/>
        </p:nvSpPr>
        <p:spPr>
          <a:xfrm>
            <a:off x="682625" y="915988"/>
            <a:ext cx="50800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验证码生成功能：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9933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1419225"/>
            <a:ext cx="5275263" cy="1811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2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验证码发送验证功能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验证码发送验证功能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35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915988"/>
            <a:ext cx="3200400" cy="358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356" name="文本框 1"/>
          <p:cNvSpPr txBox="1"/>
          <p:nvPr/>
        </p:nvSpPr>
        <p:spPr>
          <a:xfrm>
            <a:off x="4789488" y="3148013"/>
            <a:ext cx="3908425" cy="22129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latin typeface="宋体" panose="02010600030101010101" pitchFamily="2" charset="-122"/>
              </a:rPr>
              <a:t>application.yml</a:t>
            </a:r>
            <a:r>
              <a:rPr lang="zh-CN" altLang="en-US" sz="1600" dirty="0">
                <a:latin typeface="宋体" panose="02010600030101010101" pitchFamily="2" charset="-122"/>
              </a:rPr>
              <a:t>）使用的是我自己的</a:t>
            </a:r>
            <a:r>
              <a:rPr lang="en-US" altLang="zh-CN" sz="1600" dirty="0">
                <a:latin typeface="宋体" panose="02010600030101010101" pitchFamily="2" charset="-122"/>
              </a:rPr>
              <a:t>qq</a:t>
            </a:r>
            <a:r>
              <a:rPr lang="zh-CN" altLang="en-US" sz="1600" dirty="0">
                <a:latin typeface="宋体" panose="02010600030101010101" pitchFamily="2" charset="-122"/>
              </a:rPr>
              <a:t>邮箱作为发送方。</a:t>
            </a:r>
            <a:endParaRPr lang="zh-CN" altLang="en-US" sz="1600" dirty="0">
              <a:latin typeface="宋体" panose="02010600030101010101" pitchFamily="2" charset="-122"/>
            </a:endParaRPr>
          </a:p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原理：发送时给</a:t>
            </a:r>
            <a:r>
              <a:rPr lang="en-US" altLang="zh-CN" sz="1600" dirty="0">
                <a:latin typeface="宋体" panose="02010600030101010101" pitchFamily="2" charset="-122"/>
              </a:rPr>
              <a:t>redis</a:t>
            </a:r>
            <a:r>
              <a:rPr lang="zh-CN" altLang="en-US" sz="1600" dirty="0">
                <a:latin typeface="宋体" panose="02010600030101010101" pitchFamily="2" charset="-122"/>
              </a:rPr>
              <a:t>数据库也发送一个键值对，然后根据用户提交的验证码和其是否相符，若符合则登陆成功，否则失败。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sp>
        <p:nvSpPr>
          <p:cNvPr id="100357" name="文本框 2"/>
          <p:cNvSpPr txBox="1"/>
          <p:nvPr/>
        </p:nvSpPr>
        <p:spPr>
          <a:xfrm>
            <a:off x="466725" y="915988"/>
            <a:ext cx="750888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文本框 1"/>
          <p:cNvSpPr txBox="1"/>
          <p:nvPr/>
        </p:nvSpPr>
        <p:spPr>
          <a:xfrm>
            <a:off x="755650" y="842963"/>
            <a:ext cx="50800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zh-CN" altLang="en-US" sz="1600" dirty="0">
                <a:latin typeface="宋体" panose="02010600030101010101" pitchFamily="2" charset="-122"/>
              </a:rPr>
              <a:t>截图：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10137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0" y="700088"/>
            <a:ext cx="2654300" cy="4402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0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验证码发送验证功能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文本框 1"/>
          <p:cNvSpPr txBox="1"/>
          <p:nvPr/>
        </p:nvSpPr>
        <p:spPr>
          <a:xfrm>
            <a:off x="611188" y="842963"/>
            <a:ext cx="5080000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defTabSz="266700" eaLnBrk="1" hangingPunct="1"/>
            <a:r>
              <a:rPr lang="en-US" altLang="zh-CN" sz="1600" dirty="0">
                <a:latin typeface="宋体" panose="02010600030101010101" pitchFamily="2" charset="-122"/>
              </a:rPr>
              <a:t>Redis</a:t>
            </a:r>
            <a:r>
              <a:rPr lang="zh-CN" altLang="en-US" sz="1600" dirty="0">
                <a:latin typeface="宋体" panose="02010600030101010101" pitchFamily="2" charset="-122"/>
              </a:rPr>
              <a:t>数据库键值对数据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pic>
        <p:nvPicPr>
          <p:cNvPr id="1024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203325"/>
            <a:ext cx="5275262" cy="2754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安竟豪工作介绍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验证码发送验证功能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刘灿工作介绍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2931795"/>
            <a:ext cx="2164080" cy="1775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11955" y="771525"/>
            <a:ext cx="3919220" cy="2449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普通用户登录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根据用户输入的用户名和加密后的密码查询数据库中的用户信息。如果查询结果不为空，说明登录成功，返回成功状态码、成功消息和查询到的用户信息。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如果查询结果为空，说明用户名或密码错误，返回失败状态码和错误消息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5" y="695256"/>
            <a:ext cx="4025360" cy="2120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刘灿工作介绍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3003550"/>
            <a:ext cx="2861310" cy="1882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15510" y="987425"/>
            <a:ext cx="3857625" cy="3358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检查用户输入的用户名、密码和确认密码是否为空，然后进行用户名查重和密码一致性验证。如果通过验证，则对密码和用户名进行加密。接下来，函数保存用户头像，并将返回的头像地址赋值给用户对象。最后，设置用户角色、状态和创建时间。如果注册成功，则返回成功响应，否则返回失败响应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94" y="940381"/>
            <a:ext cx="3510217" cy="1559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23665" y="843280"/>
            <a:ext cx="4131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创建用户。它接收一个User对象作为参数，检查用户名和密码是否为空，如果为空则返回创建失败的响应。如果不为空，则进行用户名查重，如果用户名已存在，则返回失败的响应。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771525"/>
            <a:ext cx="2305685" cy="1566545"/>
          </a:xfrm>
          <a:prstGeom prst="rect">
            <a:avLst/>
          </a:prstGeom>
        </p:spPr>
      </p:pic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刘灿工作介绍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860040"/>
            <a:ext cx="2056130" cy="1948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23665" y="3003550"/>
            <a:ext cx="4572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该函数的主要功能是后台批量删除用户。遍历数组中的每个ID，批量删除用户。最后返回成功状态码和删除成功的提示信息。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3075940"/>
            <a:ext cx="3192145" cy="1856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55465" y="915035"/>
            <a:ext cx="4008755" cy="3034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后台用户登录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接收参数，其中包含了用户名和密码等信息。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首先，对传入的密码进行加密处理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然后，将加密后的密码设置到User对象中。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接下来，尝试获取对应的后台用户。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如果获取成功，说明用户名和密码正确，返回成功的响应码、成功消息和获取到的用户信息。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如果失败，说明用户名或密码错误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返回失败的响应码和错误消息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刘灿工作介绍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70" y="1059624"/>
            <a:ext cx="3294381" cy="1727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宦然工作介绍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579755"/>
            <a:ext cx="8261985" cy="4383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登录功能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5" name="图片 1"/>
          <p:cNvPicPr/>
          <p:nvPr/>
        </p:nvPicPr>
        <p:blipFill>
          <a:blip r:embed="rId1"/>
          <a:srcRect t="6953"/>
          <a:stretch>
            <a:fillRect/>
          </a:stretch>
        </p:blipFill>
        <p:spPr>
          <a:xfrm>
            <a:off x="250825" y="987425"/>
            <a:ext cx="8513763" cy="3857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宦然工作介绍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8913908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843280"/>
            <a:ext cx="5274310" cy="1033780"/>
          </a:xfrm>
          <a:prstGeom prst="rect">
            <a:avLst/>
          </a:prstGeom>
        </p:spPr>
      </p:pic>
      <p:pic>
        <p:nvPicPr>
          <p:cNvPr id="131091593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491298"/>
            <a:ext cx="5274310" cy="1290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04025" y="1059815"/>
            <a:ext cx="1830070" cy="3739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ClassificationController定义了四个主要的方法：list,create,delete,update。每个方法都对应一个不同的HTTP请求路径和请求方法（GET或POST），用于执行分类的列表查询、创建、删除和更新操作。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0675431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" y="2211705"/>
            <a:ext cx="4986020" cy="2183130"/>
          </a:xfrm>
          <a:prstGeom prst="rect">
            <a:avLst/>
          </a:prstGeom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" y="3003233"/>
            <a:ext cx="5274310" cy="1726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宦然工作介绍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215" y="915670"/>
            <a:ext cx="2655570" cy="3016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ClassificationController中，create,delete和update三个方法限制了只有admin级别的用户有权限访问相应内容，而list方法则没有这样的限制，这对应着只有管理员级别的用户可以进行分类的创建、删除和修改，而所有用户都可以对分类进行查询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65" y="771525"/>
            <a:ext cx="4538980" cy="280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宦然工作介绍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9700" y="699135"/>
            <a:ext cx="3490595" cy="2102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接收到来自前端的请求后，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层根据请求的内容转向相应的Service层接口。这个接口通常会被实现在服务层的某个类中，而这个实现类则会负责处理具体的数据库操作。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4915356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843280"/>
            <a:ext cx="4322445" cy="14865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63845" y="2787650"/>
            <a:ext cx="344424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对于定义的抽象接口，在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Classification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ServiceImpl中给出了具体实现。包括：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获取数据库中所有分类的列表。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2.用于创建一个新的分类并保存到数据库中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3.用于根据给定的ID删除一个分类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4.用于更新一个已存在的分类的信息。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2355215"/>
            <a:ext cx="4323080" cy="1365250"/>
          </a:xfrm>
          <a:prstGeom prst="rect">
            <a:avLst/>
          </a:prstGeom>
        </p:spPr>
      </p:pic>
      <p:pic>
        <p:nvPicPr>
          <p:cNvPr id="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3745865"/>
            <a:ext cx="4322445" cy="1285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宦然工作介绍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9452689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3395" y="987425"/>
            <a:ext cx="5274310" cy="16713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7680" y="2931795"/>
            <a:ext cx="52685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Mapper层继承自BaseMapper。BaseMapper 是 MyBatis-Plus提供的一个泛型接口，它包含了大量的基础 CRUD 方法，比如 insert、delete、update、select 等，这些方法都是泛型方法，可以根据你传入的实体类类型自动适配 SQL 语句。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452438" y="655638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2438" y="4602163"/>
            <a:ext cx="8239125" cy="0"/>
          </a:xfrm>
          <a:prstGeom prst="line">
            <a:avLst/>
          </a:prstGeom>
          <a:ln w="1079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557588" y="1739900"/>
            <a:ext cx="0" cy="187960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944938" y="1958975"/>
            <a:ext cx="2925762" cy="9223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5400" dirty="0">
                <a:latin typeface="汉仪中黑S" pitchFamily="18" charset="-122"/>
                <a:ea typeface="汉仪中黑S" pitchFamily="18" charset="-122"/>
              </a:rPr>
              <a:t>谢谢聆听</a:t>
            </a:r>
            <a:endParaRPr lang="zh-CN" altLang="en-US" sz="5400" dirty="0">
              <a:latin typeface="汉仪中黑S" pitchFamily="18" charset="-122"/>
              <a:ea typeface="汉仪中黑S" pitchFamily="18" charset="-122"/>
            </a:endParaRPr>
          </a:p>
        </p:txBody>
      </p:sp>
      <p:sp>
        <p:nvSpPr>
          <p:cNvPr id="38" name="菱形 37"/>
          <p:cNvSpPr/>
          <p:nvPr/>
        </p:nvSpPr>
        <p:spPr>
          <a:xfrm>
            <a:off x="1030288" y="1885950"/>
            <a:ext cx="1997075" cy="935038"/>
          </a:xfrm>
          <a:prstGeom prst="diamond">
            <a:avLst/>
          </a:prstGeom>
          <a:solidFill>
            <a:schemeClr val="tx2"/>
          </a:solidFill>
          <a:ln w="10160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燕尾形 38"/>
          <p:cNvSpPr/>
          <p:nvPr/>
        </p:nvSpPr>
        <p:spPr>
          <a:xfrm rot="5400000">
            <a:off x="1737519" y="2232819"/>
            <a:ext cx="581025" cy="1176338"/>
          </a:xfrm>
          <a:prstGeom prst="chevron">
            <a:avLst/>
          </a:prstGeom>
          <a:solidFill>
            <a:schemeClr val="bg1"/>
          </a:solidFill>
          <a:ln w="10160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027363" y="2357438"/>
            <a:ext cx="0" cy="674688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等腰三角形 40"/>
          <p:cNvSpPr/>
          <p:nvPr/>
        </p:nvSpPr>
        <p:spPr>
          <a:xfrm>
            <a:off x="2882900" y="3076575"/>
            <a:ext cx="288925" cy="22383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 txBox="1"/>
          <p:nvPr/>
        </p:nvSpPr>
        <p:spPr>
          <a:xfrm>
            <a:off x="857250" y="200025"/>
            <a:ext cx="4075113" cy="37941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/>
          <a:p>
            <a:pPr eaLnBrk="1" hangingPunct="1"/>
            <a:r>
              <a:rPr lang="zh-CN" altLang="en-GB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zh-CN" altLang="en-GB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9" name="图片 2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r="3079"/>
          <a:stretch>
            <a:fillRect/>
          </a:stretch>
        </p:blipFill>
        <p:spPr>
          <a:xfrm>
            <a:off x="555625" y="987425"/>
            <a:ext cx="8126413" cy="3924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140.6418897637795,&quot;left&quot;:46.47826771653543,&quot;top&quot;:288.2759842519685,&quot;width&quot;:908.4150393700787}"/>
</p:tagLst>
</file>

<file path=ppt/tags/tag10.xml><?xml version="1.0" encoding="utf-8"?>
<p:tagLst xmlns:p="http://schemas.openxmlformats.org/presentationml/2006/main">
  <p:tag name="COMMONDATA" val="eyJoZGlkIjoiNmNjYWJmYWZmNjMyZTUxZjEzMzIyNDAyMzA1MGZmMmUifQ=="/>
</p:tagLst>
</file>

<file path=ppt/tags/tag2.xml><?xml version="1.0" encoding="utf-8"?>
<p:tagLst xmlns:p="http://schemas.openxmlformats.org/presentationml/2006/main">
  <p:tag name="KSO_WM_DIAGRAM_VIRTUALLY_FRAME" val="{&quot;height&quot;:140.6418897637795,&quot;left&quot;:46.47826771653543,&quot;top&quot;:288.2759842519685,&quot;width&quot;:908.4150393700787}"/>
</p:tagLst>
</file>

<file path=ppt/tags/tag3.xml><?xml version="1.0" encoding="utf-8"?>
<p:tagLst xmlns:p="http://schemas.openxmlformats.org/presentationml/2006/main">
  <p:tag name="KSO_WM_DIAGRAM_VIRTUALLY_FRAME" val="{&quot;height&quot;:140.6418897637795,&quot;left&quot;:46.47826771653543,&quot;top&quot;:288.2759842519685,&quot;width&quot;:908.4150393700787}"/>
</p:tagLst>
</file>

<file path=ppt/tags/tag4.xml><?xml version="1.0" encoding="utf-8"?>
<p:tagLst xmlns:p="http://schemas.openxmlformats.org/presentationml/2006/main">
  <p:tag name="KSO_WM_DIAGRAM_VIRTUALLY_FRAME" val="{&quot;height&quot;:140.6418897637795,&quot;left&quot;:46.47826771653543,&quot;top&quot;:288.2759842519685,&quot;width&quot;:908.4150393700787}"/>
</p:tagLst>
</file>

<file path=ppt/tags/tag5.xml><?xml version="1.0" encoding="utf-8"?>
<p:tagLst xmlns:p="http://schemas.openxmlformats.org/presentationml/2006/main">
  <p:tag name="KSO_WM_DIAGRAM_VIRTUALLY_FRAME" val="{&quot;height&quot;:140.6418897637795,&quot;left&quot;:46.47826771653543,&quot;top&quot;:288.2759842519685,&quot;width&quot;:908.4150393700787}"/>
</p:tagLst>
</file>

<file path=ppt/tags/tag6.xml><?xml version="1.0" encoding="utf-8"?>
<p:tagLst xmlns:p="http://schemas.openxmlformats.org/presentationml/2006/main">
  <p:tag name="KSO_WM_DIAGRAM_VIRTUALLY_FRAME" val="{&quot;height&quot;:140.6418897637795,&quot;left&quot;:46.47826771653543,&quot;top&quot;:288.2759842519685,&quot;width&quot;:908.4150393700787}"/>
</p:tagLst>
</file>

<file path=ppt/tags/tag7.xml><?xml version="1.0" encoding="utf-8"?>
<p:tagLst xmlns:p="http://schemas.openxmlformats.org/presentationml/2006/main">
  <p:tag name="KSO_WM_DIAGRAM_VIRTUALLY_FRAME" val="{&quot;height&quot;:140.6418897637795,&quot;left&quot;:46.47826771653543,&quot;top&quot;:288.2759842519685,&quot;width&quot;:908.4150393700787}"/>
</p:tagLst>
</file>

<file path=ppt/tags/tag8.xml><?xml version="1.0" encoding="utf-8"?>
<p:tagLst xmlns:p="http://schemas.openxmlformats.org/presentationml/2006/main">
  <p:tag name="KSO_WM_DIAGRAM_VIRTUALLY_FRAME" val="{&quot;height&quot;:140.6418897637795,&quot;left&quot;:46.47826771653543,&quot;top&quot;:288.2759842519685,&quot;width&quot;:908.4150393700787}"/>
</p:tagLst>
</file>

<file path=ppt/tags/tag9.xml><?xml version="1.0" encoding="utf-8"?>
<p:tagLst xmlns:p="http://schemas.openxmlformats.org/presentationml/2006/main">
  <p:tag name="KSO_WM_DIAGRAM_VIRTUALLY_FRAME" val="{&quot;height&quot;:140.6418897637795,&quot;left&quot;:46.47826771653543,&quot;top&quot;:288.2759842519685,&quot;width&quot;:908.4150393700787}"/>
</p:tagLst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7914</Words>
  <Application>WPS 演示</Application>
  <PresentationFormat>全屏显示(16:9)</PresentationFormat>
  <Paragraphs>500</Paragraphs>
  <Slides>84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9" baseType="lpstr">
      <vt:lpstr>Arial</vt:lpstr>
      <vt:lpstr>宋体</vt:lpstr>
      <vt:lpstr>Wingdings</vt:lpstr>
      <vt:lpstr>Calibri</vt:lpstr>
      <vt:lpstr>微软雅黑</vt:lpstr>
      <vt:lpstr>微软雅黑 Light</vt:lpstr>
      <vt:lpstr>汉仪中黑S</vt:lpstr>
      <vt:lpstr>黑体</vt:lpstr>
      <vt:lpstr>Arial Unicode MS</vt:lpstr>
      <vt:lpstr>U.S. 101</vt:lpstr>
      <vt:lpstr>Aurebesh</vt:lpstr>
      <vt:lpstr>Roboto</vt:lpstr>
      <vt:lpstr>Open Sans Light</vt:lpstr>
      <vt:lpstr>Open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ChangFeng</cp:lastModifiedBy>
  <cp:revision>196</cp:revision>
  <dcterms:created xsi:type="dcterms:W3CDTF">2015-12-11T17:46:00Z</dcterms:created>
  <dcterms:modified xsi:type="dcterms:W3CDTF">2024-07-14T02:59:18Z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84108FC7BB5C46F7A748CC6D39710683_13</vt:lpwstr>
  </property>
</Properties>
</file>